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256" r:id="rId2"/>
    <p:sldId id="259" r:id="rId3"/>
    <p:sldId id="277" r:id="rId4"/>
    <p:sldId id="606" r:id="rId5"/>
    <p:sldId id="607" r:id="rId6"/>
    <p:sldId id="608" r:id="rId7"/>
    <p:sldId id="315" r:id="rId8"/>
    <p:sldId id="591" r:id="rId9"/>
    <p:sldId id="309" r:id="rId10"/>
    <p:sldId id="650" r:id="rId11"/>
    <p:sldId id="592" r:id="rId12"/>
    <p:sldId id="597" r:id="rId13"/>
    <p:sldId id="609" r:id="rId14"/>
    <p:sldId id="610" r:id="rId15"/>
    <p:sldId id="611" r:id="rId16"/>
    <p:sldId id="612" r:id="rId17"/>
    <p:sldId id="613" r:id="rId18"/>
    <p:sldId id="622" r:id="rId19"/>
    <p:sldId id="623" r:id="rId20"/>
    <p:sldId id="624" r:id="rId21"/>
    <p:sldId id="625" r:id="rId22"/>
    <p:sldId id="614" r:id="rId23"/>
    <p:sldId id="615" r:id="rId24"/>
    <p:sldId id="616" r:id="rId25"/>
    <p:sldId id="617" r:id="rId26"/>
    <p:sldId id="621" r:id="rId27"/>
    <p:sldId id="626" r:id="rId28"/>
    <p:sldId id="627" r:id="rId29"/>
    <p:sldId id="628" r:id="rId30"/>
    <p:sldId id="629" r:id="rId31"/>
    <p:sldId id="630" r:id="rId32"/>
    <p:sldId id="632" r:id="rId33"/>
    <p:sldId id="633" r:id="rId34"/>
    <p:sldId id="634" r:id="rId35"/>
    <p:sldId id="635" r:id="rId36"/>
    <p:sldId id="636" r:id="rId37"/>
    <p:sldId id="637" r:id="rId38"/>
    <p:sldId id="638" r:id="rId39"/>
    <p:sldId id="639" r:id="rId40"/>
    <p:sldId id="640" r:id="rId41"/>
    <p:sldId id="641" r:id="rId42"/>
    <p:sldId id="642" r:id="rId43"/>
    <p:sldId id="644" r:id="rId44"/>
    <p:sldId id="645" r:id="rId45"/>
    <p:sldId id="646" r:id="rId46"/>
    <p:sldId id="647" r:id="rId47"/>
    <p:sldId id="648" r:id="rId48"/>
    <p:sldId id="649"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4"/>
  </p:normalViewPr>
  <p:slideViewPr>
    <p:cSldViewPr snapToGrid="0" snapToObjects="1">
      <p:cViewPr varScale="1">
        <p:scale>
          <a:sx n="124" d="100"/>
          <a:sy n="124" d="100"/>
        </p:scale>
        <p:origin x="74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884C54-24D6-4541-A141-941A254C50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44CA23B-4543-6848-A1F2-B2B4EA560C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FAA3C7-9619-3645-ACF3-805F7D990BA6}" type="datetimeFigureOut">
              <a:rPr lang="en-US" smtClean="0"/>
              <a:t>2/20/19</a:t>
            </a:fld>
            <a:endParaRPr lang="en-US"/>
          </a:p>
        </p:txBody>
      </p:sp>
      <p:sp>
        <p:nvSpPr>
          <p:cNvPr id="4" name="Footer Placeholder 3">
            <a:extLst>
              <a:ext uri="{FF2B5EF4-FFF2-40B4-BE49-F238E27FC236}">
                <a16:creationId xmlns:a16="http://schemas.microsoft.com/office/drawing/2014/main" id="{A842D8FC-80B7-3040-A0EB-28DD33CDB7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20801F5-ED59-3F44-B9FA-B082807D7F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6B291A-C537-2241-9C36-BCE743E8F3D6}" type="slidenum">
              <a:rPr lang="en-US" smtClean="0"/>
              <a:t>‹#›</a:t>
            </a:fld>
            <a:endParaRPr lang="en-US"/>
          </a:p>
        </p:txBody>
      </p:sp>
    </p:spTree>
    <p:extLst>
      <p:ext uri="{BB962C8B-B14F-4D97-AF65-F5344CB8AC3E}">
        <p14:creationId xmlns:p14="http://schemas.microsoft.com/office/powerpoint/2010/main" val="767520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E75E8-16C8-F744-82A9-538729ECDA63}" type="datetimeFigureOut">
              <a:rPr lang="en-US" smtClean="0"/>
              <a:t>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523A2-7DDE-414B-86CF-218FC1AD6C32}" type="slidenum">
              <a:rPr lang="en-US" smtClean="0"/>
              <a:t>‹#›</a:t>
            </a:fld>
            <a:endParaRPr lang="en-US"/>
          </a:p>
        </p:txBody>
      </p:sp>
    </p:spTree>
    <p:extLst>
      <p:ext uri="{BB962C8B-B14F-4D97-AF65-F5344CB8AC3E}">
        <p14:creationId xmlns:p14="http://schemas.microsoft.com/office/powerpoint/2010/main" val="3383212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a:extLst>
              <a:ext uri="{FF2B5EF4-FFF2-40B4-BE49-F238E27FC236}">
                <a16:creationId xmlns:a16="http://schemas.microsoft.com/office/drawing/2014/main" id="{32BE29F0-5040-4975-87FE-7A3EA9A21EE1}"/>
              </a:ext>
            </a:extLst>
          </p:cNvPr>
          <p:cNvSpPr>
            <a:spLocks noGrp="1" noChangeArrowheads="1"/>
          </p:cNvSpPr>
          <p:nvPr>
            <p:ph type="sldNum" sz="quarter" idx="5"/>
          </p:nvPr>
        </p:nvSpPr>
        <p:spPr>
          <a:ln/>
        </p:spPr>
        <p:txBody>
          <a:bodyPr/>
          <a:lstStyle/>
          <a:p>
            <a:fld id="{2AF5893B-BF16-4466-8531-E716DEA3DB0A}" type="slidenum">
              <a:rPr lang="en-US" altLang="en-US"/>
              <a:pPr/>
              <a:t>7</a:t>
            </a:fld>
            <a:endParaRPr lang="en-US" altLang="en-US"/>
          </a:p>
        </p:txBody>
      </p:sp>
      <p:sp>
        <p:nvSpPr>
          <p:cNvPr id="150530" name="Rectangle 1026">
            <a:extLst>
              <a:ext uri="{FF2B5EF4-FFF2-40B4-BE49-F238E27FC236}">
                <a16:creationId xmlns:a16="http://schemas.microsoft.com/office/drawing/2014/main" id="{ECAEDEE9-9F6D-4932-A467-67C430BE0240}"/>
              </a:ext>
            </a:extLst>
          </p:cNvPr>
          <p:cNvSpPr>
            <a:spLocks noGrp="1" noRot="1" noChangeAspect="1" noChangeArrowheads="1" noTextEdit="1"/>
          </p:cNvSpPr>
          <p:nvPr>
            <p:ph type="sldImg"/>
          </p:nvPr>
        </p:nvSpPr>
        <p:spPr>
          <a:ln/>
        </p:spPr>
      </p:sp>
      <p:sp>
        <p:nvSpPr>
          <p:cNvPr id="150531" name="Rectangle 1027">
            <a:extLst>
              <a:ext uri="{FF2B5EF4-FFF2-40B4-BE49-F238E27FC236}">
                <a16:creationId xmlns:a16="http://schemas.microsoft.com/office/drawing/2014/main" id="{052564F3-7DC3-4B03-BE73-56D00A4848E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94258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a:extLst>
              <a:ext uri="{FF2B5EF4-FFF2-40B4-BE49-F238E27FC236}">
                <a16:creationId xmlns:a16="http://schemas.microsoft.com/office/drawing/2014/main" id="{82F3827F-91C8-4B9C-A09B-7D6B5E3DE34B}"/>
              </a:ext>
            </a:extLst>
          </p:cNvPr>
          <p:cNvSpPr>
            <a:spLocks noGrp="1" noChangeArrowheads="1"/>
          </p:cNvSpPr>
          <p:nvPr>
            <p:ph type="sldNum" sz="quarter" idx="5"/>
          </p:nvPr>
        </p:nvSpPr>
        <p:spPr>
          <a:ln/>
        </p:spPr>
        <p:txBody>
          <a:bodyPr/>
          <a:lstStyle/>
          <a:p>
            <a:fld id="{7DECB47C-5E18-4608-9945-8DF49CEB0230}" type="slidenum">
              <a:rPr lang="en-US" altLang="en-US"/>
              <a:pPr/>
              <a:t>9</a:t>
            </a:fld>
            <a:endParaRPr lang="en-US" altLang="en-US"/>
          </a:p>
        </p:txBody>
      </p:sp>
      <p:sp>
        <p:nvSpPr>
          <p:cNvPr id="156674" name="Rectangle 1026">
            <a:extLst>
              <a:ext uri="{FF2B5EF4-FFF2-40B4-BE49-F238E27FC236}">
                <a16:creationId xmlns:a16="http://schemas.microsoft.com/office/drawing/2014/main" id="{38050478-1946-4878-AF73-83B4DC33F48E}"/>
              </a:ext>
            </a:extLst>
          </p:cNvPr>
          <p:cNvSpPr>
            <a:spLocks noGrp="1" noRot="1" noChangeAspect="1" noChangeArrowheads="1" noTextEdit="1"/>
          </p:cNvSpPr>
          <p:nvPr>
            <p:ph type="sldImg"/>
          </p:nvPr>
        </p:nvSpPr>
        <p:spPr>
          <a:ln/>
        </p:spPr>
      </p:sp>
      <p:sp>
        <p:nvSpPr>
          <p:cNvPr id="156675" name="Rectangle 1027">
            <a:extLst>
              <a:ext uri="{FF2B5EF4-FFF2-40B4-BE49-F238E27FC236}">
                <a16:creationId xmlns:a16="http://schemas.microsoft.com/office/drawing/2014/main" id="{F8F1372E-71B9-4491-8C74-FE086256988A}"/>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40810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327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E54E8D1D-6096-AC41-BC36-661E85D2A5DF}" type="slidenum">
              <a:rPr lang="en-US" sz="1200"/>
              <a:pPr eaLnBrk="1" hangingPunct="1"/>
              <a:t>43</a:t>
            </a:fld>
            <a:endParaRPr lang="en-US" sz="1200"/>
          </a:p>
        </p:txBody>
      </p:sp>
    </p:spTree>
    <p:extLst>
      <p:ext uri="{BB962C8B-B14F-4D97-AF65-F5344CB8AC3E}">
        <p14:creationId xmlns:p14="http://schemas.microsoft.com/office/powerpoint/2010/main" val="1582931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8BD10F-DA95-E04B-97F0-FA7FDA233CAF}" type="datetimeFigureOut">
              <a:rPr lang="en-US" smtClean="0"/>
              <a:t>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20186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69139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55200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311635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8BD10F-DA95-E04B-97F0-FA7FDA233CAF}" type="datetimeFigureOut">
              <a:rPr lang="en-US" smtClean="0"/>
              <a:t>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38173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8BD10F-DA95-E04B-97F0-FA7FDA233CAF}" type="datetimeFigureOut">
              <a:rPr lang="en-US" smtClean="0"/>
              <a:t>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52097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8BD10F-DA95-E04B-97F0-FA7FDA233CAF}" type="datetimeFigureOut">
              <a:rPr lang="en-US" smtClean="0"/>
              <a:t>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7560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8BD10F-DA95-E04B-97F0-FA7FDA233CAF}" type="datetimeFigureOut">
              <a:rPr lang="en-US" smtClean="0"/>
              <a:t>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81798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BD10F-DA95-E04B-97F0-FA7FDA233CAF}" type="datetimeFigureOut">
              <a:rPr lang="en-US" smtClean="0"/>
              <a:t>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85205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74600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499916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BD10F-DA95-E04B-97F0-FA7FDA233CAF}" type="datetimeFigureOut">
              <a:rPr lang="en-US" smtClean="0"/>
              <a:t>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40E31-20F5-5749-AAC6-FE10980BF84B}" type="slidenum">
              <a:rPr lang="en-US" smtClean="0"/>
              <a:t>‹#›</a:t>
            </a:fld>
            <a:endParaRPr lang="en-US"/>
          </a:p>
        </p:txBody>
      </p:sp>
    </p:spTree>
    <p:extLst>
      <p:ext uri="{BB962C8B-B14F-4D97-AF65-F5344CB8AC3E}">
        <p14:creationId xmlns:p14="http://schemas.microsoft.com/office/powerpoint/2010/main" val="2811210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youtube.com/watch?v=lgASqWbemCc" TargetMode="External"/><Relationship Id="rId2" Type="http://schemas.openxmlformats.org/officeDocument/2006/relationships/hyperlink" Target="http://en.wikipedia.org/wiki/Sanger_sequencin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Molecular Biology</a:t>
            </a:r>
            <a:br>
              <a:rPr lang="en-US" dirty="0"/>
            </a:br>
            <a:r>
              <a:rPr lang="en-US" dirty="0" err="1"/>
              <a:t>Biol</a:t>
            </a:r>
            <a:r>
              <a:rPr lang="en-US" dirty="0"/>
              <a:t> 480</a:t>
            </a:r>
          </a:p>
        </p:txBody>
      </p:sp>
      <p:sp>
        <p:nvSpPr>
          <p:cNvPr id="3" name="Subtitle 2"/>
          <p:cNvSpPr>
            <a:spLocks noGrp="1"/>
          </p:cNvSpPr>
          <p:nvPr>
            <p:ph type="subTitle" idx="1"/>
          </p:nvPr>
        </p:nvSpPr>
        <p:spPr/>
        <p:txBody>
          <a:bodyPr/>
          <a:lstStyle/>
          <a:p>
            <a:r>
              <a:rPr lang="en-US" dirty="0"/>
              <a:t>Lecture 14</a:t>
            </a:r>
            <a:br>
              <a:rPr lang="en-US" dirty="0"/>
            </a:br>
            <a:r>
              <a:rPr lang="en-US" dirty="0"/>
              <a:t>February 19</a:t>
            </a:r>
            <a:r>
              <a:rPr lang="en-US" baseline="30000" dirty="0"/>
              <a:t>th</a:t>
            </a:r>
            <a:r>
              <a:rPr lang="en-US" dirty="0"/>
              <a:t>, 2019</a:t>
            </a:r>
          </a:p>
        </p:txBody>
      </p:sp>
      <p:pic>
        <p:nvPicPr>
          <p:cNvPr id="4" name="Picture 3"/>
          <p:cNvPicPr>
            <a:picLocks noChangeAspect="1"/>
          </p:cNvPicPr>
          <p:nvPr/>
        </p:nvPicPr>
        <p:blipFill>
          <a:blip r:embed="rId2"/>
          <a:stretch>
            <a:fillRect/>
          </a:stretch>
        </p:blipFill>
        <p:spPr>
          <a:xfrm>
            <a:off x="2915497" y="940255"/>
            <a:ext cx="3439205" cy="919098"/>
          </a:xfrm>
          <a:prstGeom prst="rect">
            <a:avLst/>
          </a:prstGeom>
        </p:spPr>
      </p:pic>
    </p:spTree>
    <p:extLst>
      <p:ext uri="{BB962C8B-B14F-4D97-AF65-F5344CB8AC3E}">
        <p14:creationId xmlns:p14="http://schemas.microsoft.com/office/powerpoint/2010/main" val="3900563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69047-0A32-424F-908A-0514826595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BD8D81-1AFA-734C-A834-447C170E58EE}"/>
              </a:ext>
            </a:extLst>
          </p:cNvPr>
          <p:cNvSpPr>
            <a:spLocks noGrp="1"/>
          </p:cNvSpPr>
          <p:nvPr>
            <p:ph idx="1"/>
          </p:nvPr>
        </p:nvSpPr>
        <p:spPr/>
        <p:txBody>
          <a:bodyPr/>
          <a:lstStyle/>
          <a:p>
            <a:r>
              <a:rPr lang="en-US" dirty="0"/>
              <a:t>Keep in mind we have discussed epigenetic modifications and their “heritability”</a:t>
            </a:r>
          </a:p>
          <a:p>
            <a:endParaRPr lang="en-US" dirty="0"/>
          </a:p>
          <a:p>
            <a:r>
              <a:rPr lang="en-US" dirty="0"/>
              <a:t>So…not only do nucleosome reassemble on the newly synthesized DNA/Daughter DNA molecule, the histones must be modified the same as they were in the parent DNA molecule!  </a:t>
            </a:r>
          </a:p>
        </p:txBody>
      </p:sp>
    </p:spTree>
    <p:extLst>
      <p:ext uri="{BB962C8B-B14F-4D97-AF65-F5344CB8AC3E}">
        <p14:creationId xmlns:p14="http://schemas.microsoft.com/office/powerpoint/2010/main" val="4109405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normAutofit fontScale="90000"/>
          </a:bodyPr>
          <a:lstStyle/>
          <a:p>
            <a:r>
              <a:rPr lang="en-US">
                <a:latin typeface="Calibri" charset="0"/>
                <a:ea typeface="MS PGothic" charset="0"/>
              </a:rPr>
              <a:t>Eukaryotic DNA polymerases</a:t>
            </a:r>
            <a:br>
              <a:rPr lang="en-US">
                <a:latin typeface="Calibri" charset="0"/>
                <a:ea typeface="MS PGothic" charset="0"/>
              </a:rPr>
            </a:br>
            <a:r>
              <a:rPr lang="en-US">
                <a:latin typeface="Calibri" charset="0"/>
                <a:ea typeface="MS PGothic" charset="0"/>
              </a:rPr>
              <a:t>Read about them</a:t>
            </a:r>
            <a:br>
              <a:rPr lang="en-US">
                <a:latin typeface="Calibri" charset="0"/>
                <a:ea typeface="MS PGothic" charset="0"/>
              </a:rPr>
            </a:br>
            <a:endParaRPr lang="en-US">
              <a:latin typeface="Calibri" charset="0"/>
              <a:ea typeface="MS PGothic" charset="0"/>
            </a:endParaRPr>
          </a:p>
        </p:txBody>
      </p:sp>
      <p:sp>
        <p:nvSpPr>
          <p:cNvPr id="48130" name="Content Placeholder 2"/>
          <p:cNvSpPr>
            <a:spLocks noGrp="1"/>
          </p:cNvSpPr>
          <p:nvPr>
            <p:ph idx="1"/>
          </p:nvPr>
        </p:nvSpPr>
        <p:spPr/>
        <p:txBody>
          <a:bodyPr>
            <a:normAutofit/>
          </a:bodyPr>
          <a:lstStyle/>
          <a:p>
            <a:r>
              <a:rPr lang="en-US" dirty="0">
                <a:latin typeface="Calibri" charset="0"/>
                <a:ea typeface="MS PGothic" charset="0"/>
              </a:rPr>
              <a:t>5 different DNA pols work to replicate eukaryotic nuclear DNA, whereas 1 DNA pol </a:t>
            </a:r>
            <a:r>
              <a:rPr lang="en-US" dirty="0" err="1">
                <a:latin typeface="Calibri" charset="0"/>
                <a:ea typeface="MS PGothic" charset="0"/>
              </a:rPr>
              <a:t>repilcates</a:t>
            </a:r>
            <a:r>
              <a:rPr lang="en-US" dirty="0">
                <a:latin typeface="Calibri" charset="0"/>
                <a:ea typeface="MS PGothic" charset="0"/>
              </a:rPr>
              <a:t> DNA in mitochondria.</a:t>
            </a:r>
          </a:p>
          <a:p>
            <a:endParaRPr lang="en-US" dirty="0">
              <a:latin typeface="Calibri" charset="0"/>
              <a:ea typeface="MS PGothic" charset="0"/>
            </a:endParaRPr>
          </a:p>
          <a:p>
            <a:endParaRPr lang="en-US" dirty="0">
              <a:latin typeface="Calibri" charset="0"/>
              <a:ea typeface="MS PGothic" charset="0"/>
            </a:endParaRPr>
          </a:p>
          <a:p>
            <a:r>
              <a:rPr lang="en-US" dirty="0">
                <a:latin typeface="Calibri" charset="0"/>
                <a:ea typeface="MS PGothic" charset="0"/>
              </a:rPr>
              <a:t>Table 11.5.  Read about the roles of each.</a:t>
            </a:r>
          </a:p>
        </p:txBody>
      </p:sp>
    </p:spTree>
    <p:extLst>
      <p:ext uri="{BB962C8B-B14F-4D97-AF65-F5344CB8AC3E}">
        <p14:creationId xmlns:p14="http://schemas.microsoft.com/office/powerpoint/2010/main" val="3355207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atin typeface="Calibri" charset="0"/>
                <a:ea typeface="MS PGothic" charset="0"/>
              </a:rPr>
              <a:t>DNA repair</a:t>
            </a:r>
          </a:p>
        </p:txBody>
      </p:sp>
      <p:sp>
        <p:nvSpPr>
          <p:cNvPr id="9219" name="Content Placeholder 2"/>
          <p:cNvSpPr>
            <a:spLocks noGrp="1"/>
          </p:cNvSpPr>
          <p:nvPr>
            <p:ph idx="1"/>
          </p:nvPr>
        </p:nvSpPr>
        <p:spPr/>
        <p:txBody>
          <a:bodyPr/>
          <a:lstStyle/>
          <a:p>
            <a:r>
              <a:rPr lang="en-US">
                <a:latin typeface="Calibri" charset="0"/>
                <a:ea typeface="MS PGothic" charset="0"/>
              </a:rPr>
              <a:t>DNA polymerases are active at times other than S-phase.</a:t>
            </a:r>
          </a:p>
          <a:p>
            <a:pPr lvl="1"/>
            <a:r>
              <a:rPr lang="en-US">
                <a:latin typeface="Calibri" charset="0"/>
                <a:ea typeface="MS PGothic" charset="0"/>
              </a:rPr>
              <a:t>Several types of </a:t>
            </a:r>
            <a:r>
              <a:rPr lang="en-US" b="1" i="1">
                <a:latin typeface="Calibri" charset="0"/>
                <a:ea typeface="MS PGothic" charset="0"/>
              </a:rPr>
              <a:t>DNA repair </a:t>
            </a:r>
            <a:r>
              <a:rPr lang="en-US">
                <a:latin typeface="Calibri" charset="0"/>
                <a:ea typeface="MS PGothic" charset="0"/>
              </a:rPr>
              <a:t>require replacement of short or even extensive regions of DNA. Although a host of enzymes may be used to recognized, remove, and prepare for DNA repair, if the fix requires new DNA it is always synthesized by a DNA polymerase. Gaps in DNA strands are repaired by DNA ligases.</a:t>
            </a:r>
          </a:p>
        </p:txBody>
      </p:sp>
    </p:spTree>
    <p:extLst>
      <p:ext uri="{BB962C8B-B14F-4D97-AF65-F5344CB8AC3E}">
        <p14:creationId xmlns:p14="http://schemas.microsoft.com/office/powerpoint/2010/main" val="3964962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en-US">
                <a:latin typeface="Calibri" charset="0"/>
                <a:ea typeface="MS PGothic" charset="0"/>
              </a:rPr>
              <a:t>Using what we’ve learned about DNA replication…</a:t>
            </a:r>
          </a:p>
        </p:txBody>
      </p:sp>
      <p:sp>
        <p:nvSpPr>
          <p:cNvPr id="18435" name="Content Placeholder 2"/>
          <p:cNvSpPr>
            <a:spLocks noGrp="1"/>
          </p:cNvSpPr>
          <p:nvPr>
            <p:ph idx="1"/>
          </p:nvPr>
        </p:nvSpPr>
        <p:spPr/>
        <p:txBody>
          <a:bodyPr/>
          <a:lstStyle/>
          <a:p>
            <a:r>
              <a:rPr lang="en-US" i="1" dirty="0">
                <a:latin typeface="Calibri" charset="0"/>
                <a:ea typeface="MS PGothic" charset="0"/>
              </a:rPr>
              <a:t>In vitro </a:t>
            </a:r>
            <a:r>
              <a:rPr lang="en-US" dirty="0">
                <a:latin typeface="Calibri" charset="0"/>
                <a:ea typeface="MS PGothic" charset="0"/>
              </a:rPr>
              <a:t>replication:</a:t>
            </a:r>
          </a:p>
          <a:p>
            <a:pPr lvl="1"/>
            <a:r>
              <a:rPr lang="en-US" dirty="0">
                <a:latin typeface="Calibri" charset="0"/>
                <a:ea typeface="MS PGothic" charset="0"/>
              </a:rPr>
              <a:t>We have figured out several ways to synthesize DNA in the laboratory using DNA polymerases.</a:t>
            </a:r>
          </a:p>
          <a:p>
            <a:pPr lvl="2"/>
            <a:r>
              <a:rPr lang="en-US" dirty="0">
                <a:latin typeface="Calibri" charset="0"/>
                <a:ea typeface="MS PGothic" charset="0"/>
              </a:rPr>
              <a:t>Essentially any enzyme can be put to work in a test tube if you supply it the conditions it needs to be active in a cell.</a:t>
            </a:r>
          </a:p>
          <a:p>
            <a:pPr lvl="2"/>
            <a:endParaRPr lang="en-US" dirty="0">
              <a:latin typeface="Calibri" charset="0"/>
              <a:ea typeface="MS PGothic" charset="0"/>
            </a:endParaRPr>
          </a:p>
          <a:p>
            <a:pPr lvl="2"/>
            <a:r>
              <a:rPr lang="en-US" dirty="0">
                <a:latin typeface="Calibri" charset="0"/>
                <a:ea typeface="MS PGothic" charset="0"/>
              </a:rPr>
              <a:t>We call these processes “cell-free” experiments if only extracts or purified components of cells are used. </a:t>
            </a:r>
          </a:p>
        </p:txBody>
      </p:sp>
    </p:spTree>
    <p:extLst>
      <p:ext uri="{BB962C8B-B14F-4D97-AF65-F5344CB8AC3E}">
        <p14:creationId xmlns:p14="http://schemas.microsoft.com/office/powerpoint/2010/main" val="3958729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atin typeface="Calibri" charset="0"/>
                <a:ea typeface="MS PGothic" charset="0"/>
              </a:rPr>
              <a:t>Examples…</a:t>
            </a:r>
          </a:p>
        </p:txBody>
      </p:sp>
      <p:sp>
        <p:nvSpPr>
          <p:cNvPr id="19459" name="Content Placeholder 2"/>
          <p:cNvSpPr>
            <a:spLocks noGrp="1"/>
          </p:cNvSpPr>
          <p:nvPr>
            <p:ph idx="1"/>
          </p:nvPr>
        </p:nvSpPr>
        <p:spPr>
          <a:xfrm>
            <a:off x="457200" y="1181100"/>
            <a:ext cx="8229600" cy="4525963"/>
          </a:xfrm>
        </p:spPr>
        <p:txBody>
          <a:bodyPr/>
          <a:lstStyle/>
          <a:p>
            <a:r>
              <a:rPr lang="en-US" dirty="0">
                <a:latin typeface="Calibri" charset="0"/>
                <a:ea typeface="MS PGothic" charset="0"/>
              </a:rPr>
              <a:t>DNA can be synthesized for many purposes.</a:t>
            </a:r>
          </a:p>
          <a:p>
            <a:pPr lvl="1"/>
            <a:r>
              <a:rPr lang="en-US" dirty="0">
                <a:latin typeface="Calibri" charset="0"/>
                <a:ea typeface="MS PGothic" charset="0"/>
              </a:rPr>
              <a:t>Use as probes in hybridization.</a:t>
            </a:r>
          </a:p>
          <a:p>
            <a:pPr lvl="1"/>
            <a:r>
              <a:rPr lang="en-US" dirty="0">
                <a:latin typeface="Calibri" charset="0"/>
                <a:ea typeface="MS PGothic" charset="0"/>
              </a:rPr>
              <a:t>Use as primers </a:t>
            </a:r>
          </a:p>
          <a:p>
            <a:pPr lvl="1"/>
            <a:r>
              <a:rPr lang="en-US" dirty="0">
                <a:latin typeface="Calibri" charset="0"/>
                <a:ea typeface="MS PGothic" charset="0"/>
              </a:rPr>
              <a:t>Copying DNA for sequencing. (We’ll come back to details here)</a:t>
            </a:r>
          </a:p>
          <a:p>
            <a:pPr lvl="1"/>
            <a:r>
              <a:rPr lang="en-US" dirty="0">
                <a:latin typeface="Calibri" charset="0"/>
                <a:ea typeface="MS PGothic" charset="0"/>
              </a:rPr>
              <a:t>Copying RNA into DNA form for stability (cDNA)</a:t>
            </a:r>
          </a:p>
        </p:txBody>
      </p:sp>
      <p:pic>
        <p:nvPicPr>
          <p:cNvPr id="194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62625" y="4202113"/>
            <a:ext cx="3048000" cy="254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730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a:latin typeface="Calibri" charset="0"/>
              <a:ea typeface="MS PGothic" charset="0"/>
            </a:endParaRPr>
          </a:p>
        </p:txBody>
      </p:sp>
      <p:sp>
        <p:nvSpPr>
          <p:cNvPr id="20483" name="Content Placeholder 2"/>
          <p:cNvSpPr>
            <a:spLocks noGrp="1"/>
          </p:cNvSpPr>
          <p:nvPr>
            <p:ph idx="1"/>
          </p:nvPr>
        </p:nvSpPr>
        <p:spPr/>
        <p:txBody>
          <a:bodyPr>
            <a:normAutofit lnSpcReduction="10000"/>
          </a:bodyPr>
          <a:lstStyle/>
          <a:p>
            <a:r>
              <a:rPr lang="en-US" dirty="0">
                <a:latin typeface="Calibri" charset="0"/>
                <a:ea typeface="MS PGothic" charset="0"/>
              </a:rPr>
              <a:t>Depending on the  replication job, scientists may use just the part of a DNA polymerase with the needed </a:t>
            </a:r>
            <a:r>
              <a:rPr lang="en-US" i="1" dirty="0">
                <a:latin typeface="Calibri" charset="0"/>
                <a:ea typeface="MS PGothic" charset="0"/>
              </a:rPr>
              <a:t>activity</a:t>
            </a:r>
            <a:r>
              <a:rPr lang="en-US" dirty="0">
                <a:latin typeface="Calibri" charset="0"/>
                <a:ea typeface="MS PGothic" charset="0"/>
              </a:rPr>
              <a:t>.</a:t>
            </a:r>
          </a:p>
          <a:p>
            <a:endParaRPr lang="en-US" dirty="0">
              <a:latin typeface="Calibri" charset="0"/>
              <a:ea typeface="MS PGothic" charset="0"/>
            </a:endParaRPr>
          </a:p>
          <a:p>
            <a:r>
              <a:rPr lang="en-US" dirty="0">
                <a:latin typeface="Calibri" charset="0"/>
                <a:ea typeface="MS PGothic" charset="0"/>
              </a:rPr>
              <a:t>For example biotechnology companies sell purified </a:t>
            </a:r>
            <a:r>
              <a:rPr lang="en-US" i="1" dirty="0">
                <a:latin typeface="Calibri" charset="0"/>
                <a:ea typeface="MS PGothic" charset="0"/>
              </a:rPr>
              <a:t>E. coli </a:t>
            </a:r>
            <a:r>
              <a:rPr lang="en-US" dirty="0">
                <a:latin typeface="Calibri" charset="0"/>
                <a:ea typeface="MS PGothic" charset="0"/>
              </a:rPr>
              <a:t>DNA polymerase I but remove part of the protein which is either not necessary or which might mess up the synthesis.</a:t>
            </a:r>
          </a:p>
          <a:p>
            <a:endParaRPr lang="en-US" dirty="0">
              <a:latin typeface="Calibri" charset="0"/>
              <a:ea typeface="MS PGothic" charset="0"/>
            </a:endParaRPr>
          </a:p>
          <a:p>
            <a:pPr lvl="1"/>
            <a:endParaRPr lang="en-US" dirty="0">
              <a:latin typeface="Calibri" charset="0"/>
              <a:ea typeface="MS PGothic" charset="0"/>
            </a:endParaRPr>
          </a:p>
        </p:txBody>
      </p:sp>
    </p:spTree>
    <p:extLst>
      <p:ext uri="{BB962C8B-B14F-4D97-AF65-F5344CB8AC3E}">
        <p14:creationId xmlns:p14="http://schemas.microsoft.com/office/powerpoint/2010/main" val="3493621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atin typeface="Calibri" charset="0"/>
                <a:ea typeface="MS PGothic" charset="0"/>
              </a:rPr>
              <a:t>Klenow fragment…</a:t>
            </a:r>
          </a:p>
        </p:txBody>
      </p:sp>
      <p:sp>
        <p:nvSpPr>
          <p:cNvPr id="21507" name="Content Placeholder 2"/>
          <p:cNvSpPr>
            <a:spLocks noGrp="1"/>
          </p:cNvSpPr>
          <p:nvPr>
            <p:ph idx="1"/>
          </p:nvPr>
        </p:nvSpPr>
        <p:spPr/>
        <p:txBody>
          <a:bodyPr/>
          <a:lstStyle/>
          <a:p>
            <a:r>
              <a:rPr lang="en-US" b="1">
                <a:latin typeface="Calibri" charset="0"/>
                <a:ea typeface="MS PGothic" charset="0"/>
              </a:rPr>
              <a:t>Description: </a:t>
            </a:r>
            <a:endParaRPr lang="en-US">
              <a:latin typeface="Calibri" charset="0"/>
              <a:ea typeface="MS PGothic" charset="0"/>
            </a:endParaRPr>
          </a:p>
          <a:p>
            <a:r>
              <a:rPr lang="en-US">
                <a:latin typeface="Calibri" charset="0"/>
                <a:ea typeface="MS PGothic" charset="0"/>
              </a:rPr>
              <a:t>DNA Polymerase I, Large (Klenow) Fragment is a proteolytic product of </a:t>
            </a:r>
            <a:r>
              <a:rPr lang="en-US" i="1">
                <a:latin typeface="Calibri" charset="0"/>
                <a:ea typeface="MS PGothic" charset="0"/>
              </a:rPr>
              <a:t>E. coli </a:t>
            </a:r>
            <a:r>
              <a:rPr lang="en-US">
                <a:latin typeface="Calibri" charset="0"/>
                <a:ea typeface="MS PGothic" charset="0"/>
              </a:rPr>
              <a:t>DNA Polymerase I which retains polymerization and 3'→ 5' exonuclease activity, but has lost 5'→ 3' exonuclease activity (1). Klenow retains the polymerization fidelity of the holoenzyme without degrading 5' termini.	</a:t>
            </a:r>
          </a:p>
        </p:txBody>
      </p:sp>
    </p:spTree>
    <p:extLst>
      <p:ext uri="{BB962C8B-B14F-4D97-AF65-F5344CB8AC3E}">
        <p14:creationId xmlns:p14="http://schemas.microsoft.com/office/powerpoint/2010/main" val="2424583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en-US">
                <a:latin typeface="Calibri" charset="0"/>
                <a:ea typeface="MS PGothic" charset="0"/>
              </a:rPr>
              <a:t>Polymerase Chain Reaction </a:t>
            </a:r>
            <a:br>
              <a:rPr lang="en-US">
                <a:latin typeface="Calibri" charset="0"/>
                <a:ea typeface="MS PGothic" charset="0"/>
              </a:rPr>
            </a:br>
            <a:r>
              <a:rPr lang="en-US">
                <a:latin typeface="Calibri" charset="0"/>
                <a:ea typeface="MS PGothic" charset="0"/>
              </a:rPr>
              <a:t>(PCR)</a:t>
            </a:r>
          </a:p>
        </p:txBody>
      </p:sp>
      <p:sp>
        <p:nvSpPr>
          <p:cNvPr id="21506" name="Content Placeholder 2"/>
          <p:cNvSpPr>
            <a:spLocks noGrp="1"/>
          </p:cNvSpPr>
          <p:nvPr>
            <p:ph idx="1"/>
          </p:nvPr>
        </p:nvSpPr>
        <p:spPr/>
        <p:txBody>
          <a:bodyPr>
            <a:normAutofit fontScale="92500" lnSpcReduction="10000"/>
          </a:bodyPr>
          <a:lstStyle/>
          <a:p>
            <a:pPr marL="0" indent="0">
              <a:buFont typeface="Arial" charset="0"/>
              <a:buNone/>
              <a:defRPr/>
            </a:pPr>
            <a:r>
              <a:rPr lang="en-US" dirty="0">
                <a:ea typeface="MS PGothic" charset="0"/>
              </a:rPr>
              <a:t>We will  cover PCR in detail later, but a reminder, that PCR is  </a:t>
            </a:r>
            <a:r>
              <a:rPr lang="en-US" b="1" i="1" dirty="0">
                <a:ea typeface="MS PGothic" charset="0"/>
              </a:rPr>
              <a:t>in vitro </a:t>
            </a:r>
            <a:r>
              <a:rPr lang="en-US" dirty="0">
                <a:ea typeface="MS PGothic" charset="0"/>
              </a:rPr>
              <a:t>DNA replication.</a:t>
            </a:r>
          </a:p>
          <a:p>
            <a:pPr marL="0" indent="0">
              <a:buFont typeface="Arial" charset="0"/>
              <a:buNone/>
              <a:defRPr/>
            </a:pPr>
            <a:endParaRPr lang="en-US" dirty="0">
              <a:ea typeface="MS PGothic" charset="0"/>
            </a:endParaRPr>
          </a:p>
          <a:p>
            <a:pPr marL="0" indent="0">
              <a:buFont typeface="Arial" charset="0"/>
              <a:buNone/>
              <a:defRPr/>
            </a:pPr>
            <a:r>
              <a:rPr lang="en-US" dirty="0">
                <a:ea typeface="MS PGothic" charset="0"/>
              </a:rPr>
              <a:t>Like other forms of in vitro DNA replication, DNA polymerase is required, but some of the helper proteins are not.  The activities of these proteins can be mimicked by experimental conditions—primarily using </a:t>
            </a:r>
            <a:r>
              <a:rPr lang="en-US" u="sng" dirty="0">
                <a:ea typeface="MS PGothic" charset="0"/>
              </a:rPr>
              <a:t>heat to separate template strands.</a:t>
            </a:r>
          </a:p>
          <a:p>
            <a:pPr marL="0" indent="0">
              <a:buFont typeface="Arial" charset="0"/>
              <a:buNone/>
              <a:defRPr/>
            </a:pPr>
            <a:r>
              <a:rPr lang="en-US" dirty="0">
                <a:ea typeface="MS PGothic" charset="0"/>
              </a:rPr>
              <a:t>(Replication occurs in rapidly changeable temperature conditions.)</a:t>
            </a:r>
          </a:p>
          <a:p>
            <a:pPr>
              <a:defRPr/>
            </a:pPr>
            <a:endParaRPr lang="en-US" dirty="0">
              <a:ea typeface="MS PGothic" charset="0"/>
            </a:endParaRPr>
          </a:p>
        </p:txBody>
      </p:sp>
    </p:spTree>
    <p:extLst>
      <p:ext uri="{BB962C8B-B14F-4D97-AF65-F5344CB8AC3E}">
        <p14:creationId xmlns:p14="http://schemas.microsoft.com/office/powerpoint/2010/main" val="662281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PCR</a:t>
            </a:r>
          </a:p>
        </p:txBody>
      </p:sp>
      <p:sp>
        <p:nvSpPr>
          <p:cNvPr id="3" name="Content Placeholder 2"/>
          <p:cNvSpPr>
            <a:spLocks noGrp="1"/>
          </p:cNvSpPr>
          <p:nvPr>
            <p:ph idx="1"/>
          </p:nvPr>
        </p:nvSpPr>
        <p:spPr>
          <a:xfrm>
            <a:off x="457200" y="1600200"/>
            <a:ext cx="8229600" cy="4891282"/>
          </a:xfrm>
        </p:spPr>
        <p:txBody>
          <a:bodyPr>
            <a:normAutofit fontScale="92500" lnSpcReduction="20000"/>
          </a:bodyPr>
          <a:lstStyle/>
          <a:p>
            <a:r>
              <a:rPr lang="en-US" dirty="0"/>
              <a:t>Selected regions of a DNA template are copied by using primers of specific sequence.  DNA polymerase automatically synthesizes DNA by extending the primer. </a:t>
            </a:r>
          </a:p>
          <a:p>
            <a:endParaRPr lang="en-US" dirty="0"/>
          </a:p>
          <a:p>
            <a:r>
              <a:rPr lang="en-US" dirty="0"/>
              <a:t>New DNA can become template for successive rounds of replication.  (chain reaction)  </a:t>
            </a:r>
          </a:p>
          <a:p>
            <a:r>
              <a:rPr lang="en-US" dirty="0"/>
              <a:t>PCR amplifies (makes lots of copies) of a specific region of DNA.</a:t>
            </a:r>
          </a:p>
          <a:p>
            <a:r>
              <a:rPr lang="en-US" dirty="0"/>
              <a:t>Because each new DNA molecule becomes a template for the next round, the amplification is exponential. </a:t>
            </a:r>
          </a:p>
        </p:txBody>
      </p:sp>
    </p:spTree>
    <p:extLst>
      <p:ext uri="{BB962C8B-B14F-4D97-AF65-F5344CB8AC3E}">
        <p14:creationId xmlns:p14="http://schemas.microsoft.com/office/powerpoint/2010/main" val="3663108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US" dirty="0">
                <a:latin typeface="Calibri" charset="0"/>
                <a:ea typeface="MS PGothic" charset="0"/>
              </a:rPr>
              <a:t>Brief review—in vitro DNA replication using PCR</a:t>
            </a:r>
          </a:p>
        </p:txBody>
      </p:sp>
      <p:pic>
        <p:nvPicPr>
          <p:cNvPr id="2355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5168" r="-5168"/>
          <a:stretch>
            <a:fillRect/>
          </a:stretch>
        </p:blipFill>
        <p:spPr>
          <a:xfrm>
            <a:off x="457200" y="1546225"/>
            <a:ext cx="8229600" cy="4525963"/>
          </a:xfrm>
        </p:spPr>
      </p:pic>
    </p:spTree>
    <p:extLst>
      <p:ext uri="{BB962C8B-B14F-4D97-AF65-F5344CB8AC3E}">
        <p14:creationId xmlns:p14="http://schemas.microsoft.com/office/powerpoint/2010/main" val="422199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330"/>
            <a:ext cx="8229600" cy="1143000"/>
          </a:xfrm>
        </p:spPr>
        <p:txBody>
          <a:bodyPr>
            <a:normAutofit fontScale="90000"/>
          </a:bodyPr>
          <a:lstStyle/>
          <a:p>
            <a:r>
              <a:rPr lang="en-US" dirty="0"/>
              <a:t>Announcements/Assignments</a:t>
            </a:r>
            <a:br>
              <a:rPr lang="en-US" dirty="0"/>
            </a:br>
            <a:endParaRPr lang="en-US" dirty="0"/>
          </a:p>
        </p:txBody>
      </p:sp>
      <p:sp>
        <p:nvSpPr>
          <p:cNvPr id="3" name="Content Placeholder 2"/>
          <p:cNvSpPr>
            <a:spLocks noGrp="1"/>
          </p:cNvSpPr>
          <p:nvPr>
            <p:ph idx="1"/>
          </p:nvPr>
        </p:nvSpPr>
        <p:spPr>
          <a:xfrm>
            <a:off x="457200" y="1600200"/>
            <a:ext cx="8229600" cy="4931229"/>
          </a:xfrm>
        </p:spPr>
        <p:txBody>
          <a:bodyPr>
            <a:normAutofit/>
          </a:bodyPr>
          <a:lstStyle/>
          <a:p>
            <a:pPr marL="0" indent="0">
              <a:buNone/>
            </a:pPr>
            <a:endParaRPr lang="en-US" dirty="0"/>
          </a:p>
          <a:p>
            <a:pPr marL="0" indent="0">
              <a:buNone/>
            </a:pPr>
            <a:r>
              <a:rPr lang="en-US" dirty="0"/>
              <a:t>Keep reviewing lectures every day.  Use the lecture summary tool, if it works for you.  </a:t>
            </a:r>
          </a:p>
          <a:p>
            <a:pPr lvl="1"/>
            <a:endParaRPr lang="en-US" dirty="0"/>
          </a:p>
        </p:txBody>
      </p:sp>
    </p:spTree>
    <p:extLst>
      <p:ext uri="{BB962C8B-B14F-4D97-AF65-F5344CB8AC3E}">
        <p14:creationId xmlns:p14="http://schemas.microsoft.com/office/powerpoint/2010/main" val="850029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atin typeface="Calibri" charset="0"/>
                <a:ea typeface="MS PGothic" charset="0"/>
              </a:rPr>
              <a:t>A twist on DNA replication</a:t>
            </a:r>
          </a:p>
        </p:txBody>
      </p:sp>
      <p:sp>
        <p:nvSpPr>
          <p:cNvPr id="24579" name="Content Placeholder 2"/>
          <p:cNvSpPr>
            <a:spLocks noGrp="1"/>
          </p:cNvSpPr>
          <p:nvPr>
            <p:ph idx="1"/>
          </p:nvPr>
        </p:nvSpPr>
        <p:spPr/>
        <p:txBody>
          <a:bodyPr/>
          <a:lstStyle/>
          <a:p>
            <a:r>
              <a:rPr lang="en-US" b="1" i="1" dirty="0">
                <a:latin typeface="Calibri" charset="0"/>
                <a:ea typeface="MS PGothic" charset="0"/>
              </a:rPr>
              <a:t>Inhibiting DNA replication </a:t>
            </a:r>
            <a:r>
              <a:rPr lang="en-US" dirty="0">
                <a:latin typeface="Calibri" charset="0"/>
                <a:ea typeface="MS PGothic" charset="0"/>
              </a:rPr>
              <a:t>for the purpose of killing cells.  What?  Why?</a:t>
            </a:r>
          </a:p>
          <a:p>
            <a:endParaRPr lang="en-US" dirty="0">
              <a:latin typeface="Calibri" charset="0"/>
              <a:ea typeface="MS PGothic" charset="0"/>
            </a:endParaRPr>
          </a:p>
          <a:p>
            <a:endParaRPr lang="en-US" dirty="0">
              <a:latin typeface="Calibri" charset="0"/>
              <a:ea typeface="MS PGothic" charset="0"/>
            </a:endParaRPr>
          </a:p>
          <a:p>
            <a:r>
              <a:rPr lang="en-US" dirty="0">
                <a:latin typeface="Calibri" charset="0"/>
                <a:ea typeface="MS PGothic" charset="0"/>
              </a:rPr>
              <a:t>Many diseases are the result of abnormal cell division resulting in accumulation of unwanted cells.</a:t>
            </a:r>
          </a:p>
          <a:p>
            <a:endParaRPr lang="en-US" dirty="0">
              <a:latin typeface="Calibri" charset="0"/>
              <a:ea typeface="MS PGothic" charset="0"/>
            </a:endParaRPr>
          </a:p>
        </p:txBody>
      </p:sp>
    </p:spTree>
    <p:extLst>
      <p:ext uri="{BB962C8B-B14F-4D97-AF65-F5344CB8AC3E}">
        <p14:creationId xmlns:p14="http://schemas.microsoft.com/office/powerpoint/2010/main" val="2502754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atin typeface="Calibri" charset="0"/>
                <a:ea typeface="MS PGothic" charset="0"/>
              </a:rPr>
              <a:t>Examples?</a:t>
            </a:r>
          </a:p>
        </p:txBody>
      </p:sp>
      <p:sp>
        <p:nvSpPr>
          <p:cNvPr id="25603" name="Content Placeholder 2"/>
          <p:cNvSpPr>
            <a:spLocks noGrp="1"/>
          </p:cNvSpPr>
          <p:nvPr>
            <p:ph idx="1"/>
          </p:nvPr>
        </p:nvSpPr>
        <p:spPr/>
        <p:txBody>
          <a:bodyPr/>
          <a:lstStyle/>
          <a:p>
            <a:r>
              <a:rPr lang="en-US">
                <a:latin typeface="Calibri" charset="0"/>
                <a:ea typeface="MS PGothic" charset="0"/>
              </a:rPr>
              <a:t>Cancer</a:t>
            </a:r>
          </a:p>
          <a:p>
            <a:endParaRPr lang="en-US">
              <a:latin typeface="Calibri" charset="0"/>
              <a:ea typeface="MS PGothic" charset="0"/>
            </a:endParaRPr>
          </a:p>
          <a:p>
            <a:r>
              <a:rPr lang="en-US">
                <a:latin typeface="Calibri" charset="0"/>
                <a:ea typeface="MS PGothic" charset="0"/>
              </a:rPr>
              <a:t>Autoimmune diseases or inappropriate immune responses</a:t>
            </a:r>
          </a:p>
        </p:txBody>
      </p:sp>
    </p:spTree>
    <p:extLst>
      <p:ext uri="{BB962C8B-B14F-4D97-AF65-F5344CB8AC3E}">
        <p14:creationId xmlns:p14="http://schemas.microsoft.com/office/powerpoint/2010/main" val="95494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atin typeface="Calibri" charset="0"/>
                <a:ea typeface="MS PGothic" charset="0"/>
              </a:rPr>
              <a:t>How does this work?</a:t>
            </a:r>
          </a:p>
        </p:txBody>
      </p:sp>
      <p:sp>
        <p:nvSpPr>
          <p:cNvPr id="26627" name="Content Placeholder 2"/>
          <p:cNvSpPr>
            <a:spLocks noGrp="1"/>
          </p:cNvSpPr>
          <p:nvPr>
            <p:ph idx="1"/>
          </p:nvPr>
        </p:nvSpPr>
        <p:spPr/>
        <p:txBody>
          <a:bodyPr/>
          <a:lstStyle/>
          <a:p>
            <a:r>
              <a:rPr lang="en-US" dirty="0">
                <a:latin typeface="Calibri" charset="0"/>
                <a:ea typeface="MS PGothic" charset="0"/>
              </a:rPr>
              <a:t>As you’ve heard, our cells have built in mechanisms for suicide if cell health is compromised.  Recall any examples?</a:t>
            </a:r>
          </a:p>
          <a:p>
            <a:endParaRPr lang="en-US" dirty="0">
              <a:latin typeface="Calibri" charset="0"/>
              <a:ea typeface="MS PGothic" charset="0"/>
            </a:endParaRPr>
          </a:p>
          <a:p>
            <a:r>
              <a:rPr lang="en-US" dirty="0">
                <a:latin typeface="Calibri" charset="0"/>
                <a:ea typeface="MS PGothic" charset="0"/>
              </a:rPr>
              <a:t>One of the major triggers for apoptosis is DNA damage.  DNA damage can be detected at various points in the cell cycle---called cell cycle check points.</a:t>
            </a:r>
          </a:p>
        </p:txBody>
      </p:sp>
    </p:spTree>
    <p:extLst>
      <p:ext uri="{BB962C8B-B14F-4D97-AF65-F5344CB8AC3E}">
        <p14:creationId xmlns:p14="http://schemas.microsoft.com/office/powerpoint/2010/main" val="143550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a:latin typeface="Calibri" charset="0"/>
              <a:ea typeface="MS PGothic" charset="0"/>
            </a:endParaRPr>
          </a:p>
        </p:txBody>
      </p:sp>
      <p:pic>
        <p:nvPicPr>
          <p:cNvPr id="2765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8288" r="-18288"/>
          <a:stretch>
            <a:fillRect/>
          </a:stretch>
        </p:blipFill>
        <p:spPr/>
      </p:pic>
    </p:spTree>
    <p:extLst>
      <p:ext uri="{BB962C8B-B14F-4D97-AF65-F5344CB8AC3E}">
        <p14:creationId xmlns:p14="http://schemas.microsoft.com/office/powerpoint/2010/main" val="333788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r>
              <a:rPr lang="en-US" sz="2400" dirty="0">
                <a:latin typeface="Calibri" charset="0"/>
                <a:ea typeface="MS PGothic" charset="0"/>
              </a:rPr>
              <a:t>Many genes/proteins are involved in this fail-safe---many of which are activated by a master regulator, called p53</a:t>
            </a:r>
          </a:p>
        </p:txBody>
      </p:sp>
      <p:pic>
        <p:nvPicPr>
          <p:cNvPr id="5" name="Content Placeholder 4"/>
          <p:cNvPicPr>
            <a:picLocks noGrp="1" noChangeAspect="1"/>
          </p:cNvPicPr>
          <p:nvPr>
            <p:ph idx="1"/>
          </p:nvPr>
        </p:nvPicPr>
        <p:blipFill>
          <a:blip r:embed="rId2"/>
          <a:srcRect t="11482" b="11482"/>
          <a:stretch>
            <a:fillRect/>
          </a:stretch>
        </p:blipFill>
        <p:spPr/>
      </p:pic>
    </p:spTree>
    <p:extLst>
      <p:ext uri="{BB962C8B-B14F-4D97-AF65-F5344CB8AC3E}">
        <p14:creationId xmlns:p14="http://schemas.microsoft.com/office/powerpoint/2010/main" val="2828746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a:latin typeface="Calibri" charset="0"/>
              <a:ea typeface="MS PGothic" charset="0"/>
            </a:endParaRPr>
          </a:p>
        </p:txBody>
      </p:sp>
      <p:sp>
        <p:nvSpPr>
          <p:cNvPr id="29699" name="Content Placeholder 2"/>
          <p:cNvSpPr>
            <a:spLocks noGrp="1"/>
          </p:cNvSpPr>
          <p:nvPr>
            <p:ph idx="1"/>
          </p:nvPr>
        </p:nvSpPr>
        <p:spPr/>
        <p:txBody>
          <a:bodyPr/>
          <a:lstStyle/>
          <a:p>
            <a:r>
              <a:rPr lang="en-US" dirty="0">
                <a:latin typeface="Calibri" charset="0"/>
                <a:ea typeface="MS PGothic" charset="0"/>
              </a:rPr>
              <a:t>The main point here is that failure to safely or completely replicate DNA is a semi-specific way of killing rapidly dividing cells.</a:t>
            </a:r>
          </a:p>
          <a:p>
            <a:endParaRPr lang="en-US" dirty="0">
              <a:latin typeface="Calibri" charset="0"/>
              <a:ea typeface="MS PGothic" charset="0"/>
            </a:endParaRPr>
          </a:p>
          <a:p>
            <a:r>
              <a:rPr lang="en-US" dirty="0">
                <a:latin typeface="Calibri" charset="0"/>
                <a:ea typeface="MS PGothic" charset="0"/>
              </a:rPr>
              <a:t>4 major mechanisms---Things that can happen to the cells.</a:t>
            </a:r>
          </a:p>
        </p:txBody>
      </p:sp>
    </p:spTree>
    <p:extLst>
      <p:ext uri="{BB962C8B-B14F-4D97-AF65-F5344CB8AC3E}">
        <p14:creationId xmlns:p14="http://schemas.microsoft.com/office/powerpoint/2010/main" val="1922509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2879" r="-2879"/>
          <a:stretch>
            <a:fillRect/>
          </a:stretch>
        </p:blipFill>
        <p:spPr/>
      </p:pic>
    </p:spTree>
    <p:extLst>
      <p:ext uri="{BB962C8B-B14F-4D97-AF65-F5344CB8AC3E}">
        <p14:creationId xmlns:p14="http://schemas.microsoft.com/office/powerpoint/2010/main" val="3714591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Autophagy</a:t>
            </a:r>
            <a:r>
              <a:rPr lang="en-US" dirty="0"/>
              <a:t>---recycling of cellular components in preparation for cellular crisis. </a:t>
            </a:r>
          </a:p>
          <a:p>
            <a:r>
              <a:rPr lang="en-US" b="1" dirty="0"/>
              <a:t>Senescence</a:t>
            </a:r>
            <a:r>
              <a:rPr lang="en-US" dirty="0"/>
              <a:t>---Cellular pause---the cell does not die, nor does it continue to divide.</a:t>
            </a:r>
          </a:p>
          <a:p>
            <a:r>
              <a:rPr lang="en-US" b="1" dirty="0"/>
              <a:t>Necrosis</a:t>
            </a:r>
            <a:r>
              <a:rPr lang="en-US" dirty="0"/>
              <a:t>---cell death that is rapid, disorganized, uncontrolled.</a:t>
            </a:r>
          </a:p>
          <a:p>
            <a:r>
              <a:rPr lang="en-US" b="1" dirty="0"/>
              <a:t>Apoptosis-</a:t>
            </a:r>
            <a:r>
              <a:rPr lang="en-US" dirty="0"/>
              <a:t>--genetically regulated, “organized” cell death. </a:t>
            </a:r>
          </a:p>
          <a:p>
            <a:endParaRPr lang="en-US" dirty="0"/>
          </a:p>
        </p:txBody>
      </p:sp>
    </p:spTree>
    <p:extLst>
      <p:ext uri="{BB962C8B-B14F-4D97-AF65-F5344CB8AC3E}">
        <p14:creationId xmlns:p14="http://schemas.microsoft.com/office/powerpoint/2010/main" val="880259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There are several strategies for inducing DNA damage or disrupting DNA replication, built into drug design. </a:t>
            </a:r>
          </a:p>
        </p:txBody>
      </p:sp>
    </p:spTree>
    <p:extLst>
      <p:ext uri="{BB962C8B-B14F-4D97-AF65-F5344CB8AC3E}">
        <p14:creationId xmlns:p14="http://schemas.microsoft.com/office/powerpoint/2010/main" val="747779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a:latin typeface="Calibri" charset="0"/>
              <a:ea typeface="MS PGothic" charset="0"/>
            </a:endParaRPr>
          </a:p>
        </p:txBody>
      </p:sp>
      <p:sp>
        <p:nvSpPr>
          <p:cNvPr id="9219" name="Content Placeholder 2"/>
          <p:cNvSpPr>
            <a:spLocks noGrp="1"/>
          </p:cNvSpPr>
          <p:nvPr>
            <p:ph idx="1"/>
          </p:nvPr>
        </p:nvSpPr>
        <p:spPr/>
        <p:txBody>
          <a:bodyPr>
            <a:normAutofit fontScale="92500"/>
          </a:bodyPr>
          <a:lstStyle/>
          <a:p>
            <a:r>
              <a:rPr lang="en-US" dirty="0">
                <a:latin typeface="Calibri" charset="0"/>
                <a:ea typeface="MS PGothic" charset="0"/>
              </a:rPr>
              <a:t>Inhibitors of nucleotide synthesis--</a:t>
            </a:r>
            <a:r>
              <a:rPr lang="en-US" b="1" dirty="0">
                <a:latin typeface="Calibri" charset="0"/>
                <a:ea typeface="MS PGothic" charset="0"/>
              </a:rPr>
              <a:t>Methotrexate</a:t>
            </a:r>
          </a:p>
          <a:p>
            <a:endParaRPr lang="en-US" dirty="0">
              <a:latin typeface="Calibri" charset="0"/>
              <a:ea typeface="MS PGothic" charset="0"/>
            </a:endParaRPr>
          </a:p>
          <a:p>
            <a:r>
              <a:rPr lang="en-US" dirty="0">
                <a:latin typeface="Calibri" charset="0"/>
                <a:ea typeface="MS PGothic" charset="0"/>
              </a:rPr>
              <a:t>Inhibitors of DNA polymerase (repair activity).</a:t>
            </a:r>
          </a:p>
          <a:p>
            <a:endParaRPr lang="en-US" dirty="0">
              <a:latin typeface="Calibri" charset="0"/>
              <a:ea typeface="MS PGothic" charset="0"/>
            </a:endParaRPr>
          </a:p>
          <a:p>
            <a:r>
              <a:rPr lang="en-US" dirty="0">
                <a:latin typeface="Calibri" charset="0"/>
                <a:ea typeface="MS PGothic" charset="0"/>
              </a:rPr>
              <a:t>Topoisomerase inhibitors--</a:t>
            </a:r>
            <a:r>
              <a:rPr lang="en-US" b="1" dirty="0" err="1">
                <a:latin typeface="Calibri" charset="0"/>
                <a:ea typeface="MS PGothic" charset="0"/>
              </a:rPr>
              <a:t>Etoposide</a:t>
            </a:r>
            <a:endParaRPr lang="en-US" b="1" dirty="0">
              <a:latin typeface="Calibri" charset="0"/>
              <a:ea typeface="MS PGothic" charset="0"/>
            </a:endParaRPr>
          </a:p>
          <a:p>
            <a:endParaRPr lang="en-US" dirty="0">
              <a:latin typeface="Calibri" charset="0"/>
              <a:ea typeface="MS PGothic" charset="0"/>
            </a:endParaRPr>
          </a:p>
          <a:p>
            <a:r>
              <a:rPr lang="en-US" dirty="0">
                <a:latin typeface="Calibri" charset="0"/>
                <a:ea typeface="MS PGothic" charset="0"/>
              </a:rPr>
              <a:t>Agents that damage the DNA template--</a:t>
            </a:r>
            <a:r>
              <a:rPr lang="en-US" b="1" dirty="0">
                <a:latin typeface="Calibri" charset="0"/>
                <a:ea typeface="MS PGothic" charset="0"/>
              </a:rPr>
              <a:t>Platinum</a:t>
            </a:r>
          </a:p>
          <a:p>
            <a:endParaRPr lang="en-US"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p:txBody>
      </p:sp>
    </p:spTree>
    <p:extLst>
      <p:ext uri="{BB962C8B-B14F-4D97-AF65-F5344CB8AC3E}">
        <p14:creationId xmlns:p14="http://schemas.microsoft.com/office/powerpoint/2010/main" val="466945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were we…</a:t>
            </a:r>
            <a:br>
              <a:rPr lang="en-US" dirty="0"/>
            </a:br>
            <a:endParaRPr lang="en-US" dirty="0"/>
          </a:p>
        </p:txBody>
      </p:sp>
      <p:sp>
        <p:nvSpPr>
          <p:cNvPr id="3" name="Content Placeholder 2"/>
          <p:cNvSpPr>
            <a:spLocks noGrp="1"/>
          </p:cNvSpPr>
          <p:nvPr>
            <p:ph idx="1"/>
          </p:nvPr>
        </p:nvSpPr>
        <p:spPr>
          <a:xfrm>
            <a:off x="226031" y="1600200"/>
            <a:ext cx="8460769" cy="5029199"/>
          </a:xfrm>
        </p:spPr>
        <p:txBody>
          <a:bodyPr>
            <a:normAutofit fontScale="92500" lnSpcReduction="20000"/>
          </a:bodyPr>
          <a:lstStyle/>
          <a:p>
            <a:pPr marL="457200" lvl="1" indent="0">
              <a:buNone/>
            </a:pPr>
            <a:r>
              <a:rPr lang="en-US" dirty="0"/>
              <a:t>DNA replication in eukaryotes</a:t>
            </a:r>
          </a:p>
          <a:p>
            <a:pPr marL="457200" lvl="1" indent="0">
              <a:buNone/>
            </a:pPr>
            <a:r>
              <a:rPr lang="en-US" dirty="0"/>
              <a:t>	Multiple start sites</a:t>
            </a:r>
          </a:p>
          <a:p>
            <a:pPr marL="457200" lvl="1" indent="0">
              <a:buNone/>
            </a:pPr>
            <a:r>
              <a:rPr lang="en-US" dirty="0"/>
              <a:t>	Asynchronous along the chromosome during S-	phase</a:t>
            </a:r>
          </a:p>
          <a:p>
            <a:pPr marL="457200" lvl="1" indent="0">
              <a:buNone/>
            </a:pPr>
            <a:r>
              <a:rPr lang="en-US" dirty="0"/>
              <a:t>	Processivity of DNA replication/DNA polymerases (How fast do they move and replicate DNA—what affect processivity) </a:t>
            </a:r>
          </a:p>
          <a:p>
            <a:pPr marL="457200" lvl="1" indent="0">
              <a:buNone/>
            </a:pPr>
            <a:endParaRPr lang="en-US" dirty="0"/>
          </a:p>
          <a:p>
            <a:pPr marL="457200" lvl="1" indent="0">
              <a:buNone/>
            </a:pPr>
            <a:r>
              <a:rPr lang="en-US" dirty="0"/>
              <a:t>	What happens to nucleosomes during replication?</a:t>
            </a:r>
          </a:p>
          <a:p>
            <a:pPr marL="457200" lvl="1" indent="0">
              <a:buNone/>
            </a:pPr>
            <a:endParaRPr lang="en-US" dirty="0"/>
          </a:p>
          <a:p>
            <a:pPr marL="457200" lvl="1" indent="0">
              <a:buNone/>
            </a:pPr>
            <a:r>
              <a:rPr lang="en-US" dirty="0"/>
              <a:t>	Some DNA synthesis is for DNA repair</a:t>
            </a:r>
          </a:p>
          <a:p>
            <a:pPr marL="457200" lvl="1" indent="0">
              <a:buNone/>
            </a:pPr>
            <a:r>
              <a:rPr lang="en-US" dirty="0"/>
              <a:t>	</a:t>
            </a:r>
          </a:p>
          <a:p>
            <a:pPr marL="457200" lvl="1" indent="0">
              <a:buNone/>
            </a:pPr>
            <a:r>
              <a:rPr lang="en-US" dirty="0"/>
              <a:t>	</a:t>
            </a:r>
          </a:p>
          <a:p>
            <a:pPr marL="457200" lvl="1" indent="0">
              <a:buNone/>
            </a:pPr>
            <a:r>
              <a:rPr lang="en-US" dirty="0"/>
              <a:t>	</a:t>
            </a:r>
          </a:p>
        </p:txBody>
      </p:sp>
    </p:spTree>
    <p:extLst>
      <p:ext uri="{BB962C8B-B14F-4D97-AF65-F5344CB8AC3E}">
        <p14:creationId xmlns:p14="http://schemas.microsoft.com/office/powerpoint/2010/main" val="764543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r>
              <a:rPr lang="en-US" dirty="0">
                <a:latin typeface="Calibri" charset="0"/>
                <a:ea typeface="MS PGothic" charset="0"/>
              </a:rPr>
              <a:t>Other applications---disrupting DNA synthesis</a:t>
            </a:r>
            <a:r>
              <a:rPr lang="is-IS" dirty="0">
                <a:latin typeface="Calibri" charset="0"/>
                <a:ea typeface="MS PGothic" charset="0"/>
              </a:rPr>
              <a:t>…</a:t>
            </a:r>
            <a:endParaRPr lang="en-US" dirty="0">
              <a:latin typeface="Calibri" charset="0"/>
              <a:ea typeface="MS PGothic" charset="0"/>
            </a:endParaRPr>
          </a:p>
        </p:txBody>
      </p:sp>
      <p:sp>
        <p:nvSpPr>
          <p:cNvPr id="10243" name="Content Placeholder 2"/>
          <p:cNvSpPr>
            <a:spLocks noGrp="1"/>
          </p:cNvSpPr>
          <p:nvPr>
            <p:ph idx="1"/>
          </p:nvPr>
        </p:nvSpPr>
        <p:spPr/>
        <p:txBody>
          <a:bodyPr/>
          <a:lstStyle/>
          <a:p>
            <a:r>
              <a:rPr lang="en-US">
                <a:latin typeface="Calibri" charset="0"/>
                <a:ea typeface="MS PGothic" charset="0"/>
              </a:rPr>
              <a:t>Targeting genome replication in infectious disease.</a:t>
            </a:r>
          </a:p>
          <a:p>
            <a:pPr lvl="1"/>
            <a:r>
              <a:rPr lang="en-US">
                <a:latin typeface="Calibri" charset="0"/>
                <a:ea typeface="MS PGothic" charset="0"/>
              </a:rPr>
              <a:t>Although we have said that DNA replication is virtually the same in prokaryotic and eukaryotic cells (and in viruses), minor differences allow another semi-specific therapeutic approach using DNA replication.</a:t>
            </a:r>
          </a:p>
        </p:txBody>
      </p:sp>
    </p:spTree>
    <p:extLst>
      <p:ext uri="{BB962C8B-B14F-4D97-AF65-F5344CB8AC3E}">
        <p14:creationId xmlns:p14="http://schemas.microsoft.com/office/powerpoint/2010/main" val="3567255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latin typeface="Calibri" charset="0"/>
              <a:ea typeface="MS PGothic" charset="0"/>
            </a:endParaRPr>
          </a:p>
        </p:txBody>
      </p:sp>
      <p:sp>
        <p:nvSpPr>
          <p:cNvPr id="11267" name="Content Placeholder 2"/>
          <p:cNvSpPr>
            <a:spLocks noGrp="1"/>
          </p:cNvSpPr>
          <p:nvPr>
            <p:ph idx="1"/>
          </p:nvPr>
        </p:nvSpPr>
        <p:spPr/>
        <p:txBody>
          <a:bodyPr/>
          <a:lstStyle/>
          <a:p>
            <a:r>
              <a:rPr lang="en-US">
                <a:latin typeface="Calibri" charset="0"/>
                <a:ea typeface="MS PGothic" charset="0"/>
              </a:rPr>
              <a:t>Some viruses replicate their genomes utilizing their own polymerase (rather than that of the host cell).</a:t>
            </a:r>
          </a:p>
          <a:p>
            <a:endParaRPr lang="en-US">
              <a:latin typeface="Calibri" charset="0"/>
              <a:ea typeface="MS PGothic" charset="0"/>
            </a:endParaRPr>
          </a:p>
          <a:p>
            <a:pPr lvl="1"/>
            <a:r>
              <a:rPr lang="en-US">
                <a:latin typeface="Calibri" charset="0"/>
                <a:ea typeface="MS PGothic" charset="0"/>
              </a:rPr>
              <a:t>A great example in HIV.</a:t>
            </a:r>
          </a:p>
        </p:txBody>
      </p:sp>
    </p:spTree>
    <p:extLst>
      <p:ext uri="{BB962C8B-B14F-4D97-AF65-F5344CB8AC3E}">
        <p14:creationId xmlns:p14="http://schemas.microsoft.com/office/powerpoint/2010/main" val="1923078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a:latin typeface="Calibri" charset="0"/>
              <a:ea typeface="MS PGothic" charset="0"/>
            </a:endParaRPr>
          </a:p>
        </p:txBody>
      </p:sp>
      <p:sp>
        <p:nvSpPr>
          <p:cNvPr id="3" name="Content Placeholder 2"/>
          <p:cNvSpPr>
            <a:spLocks noGrp="1"/>
          </p:cNvSpPr>
          <p:nvPr>
            <p:ph idx="1"/>
          </p:nvPr>
        </p:nvSpPr>
        <p:spPr/>
        <p:txBody>
          <a:bodyPr/>
          <a:lstStyle/>
          <a:p>
            <a:pPr>
              <a:defRPr/>
            </a:pPr>
            <a:r>
              <a:rPr lang="en-US" dirty="0"/>
              <a:t>HIV utilizes its own reverse transcriptase to copy its genome of RNA into DNA.</a:t>
            </a:r>
          </a:p>
          <a:p>
            <a:pPr>
              <a:defRPr/>
            </a:pPr>
            <a:endParaRPr lang="en-US" dirty="0"/>
          </a:p>
          <a:p>
            <a:pPr>
              <a:defRPr/>
            </a:pPr>
            <a:r>
              <a:rPr lang="en-US" dirty="0"/>
              <a:t>A class of modified nucleotides was designed to specifically inhibit the activity of this enzyme and/or the process of reverse transcription.</a:t>
            </a:r>
          </a:p>
          <a:p>
            <a:pPr marL="0" indent="0">
              <a:buFont typeface="Arial" charset="0"/>
              <a:buNone/>
              <a:defRPr/>
            </a:pPr>
            <a:endParaRPr lang="en-US" dirty="0"/>
          </a:p>
        </p:txBody>
      </p:sp>
    </p:spTree>
    <p:extLst>
      <p:ext uri="{BB962C8B-B14F-4D97-AF65-F5344CB8AC3E}">
        <p14:creationId xmlns:p14="http://schemas.microsoft.com/office/powerpoint/2010/main" val="3502117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atin typeface="Calibri" charset="0"/>
                <a:ea typeface="MS PGothic" charset="0"/>
              </a:rPr>
              <a:t>AZT</a:t>
            </a:r>
          </a:p>
        </p:txBody>
      </p:sp>
      <p:sp>
        <p:nvSpPr>
          <p:cNvPr id="31747" name="Content Placeholder 2"/>
          <p:cNvSpPr>
            <a:spLocks noGrp="1"/>
          </p:cNvSpPr>
          <p:nvPr>
            <p:ph idx="1"/>
          </p:nvPr>
        </p:nvSpPr>
        <p:spPr/>
        <p:txBody>
          <a:bodyPr/>
          <a:lstStyle/>
          <a:p>
            <a:pPr>
              <a:defRPr/>
            </a:pPr>
            <a:r>
              <a:rPr lang="en-US" dirty="0">
                <a:ea typeface="MS PGothic" charset="0"/>
              </a:rPr>
              <a:t>The best example is the development of </a:t>
            </a:r>
            <a:r>
              <a:rPr lang="en-US" b="1" i="1" dirty="0">
                <a:ea typeface="MS PGothic" charset="0"/>
              </a:rPr>
              <a:t>nucleotide analogs </a:t>
            </a:r>
            <a:r>
              <a:rPr lang="en-US" dirty="0">
                <a:ea typeface="MS PGothic" charset="0"/>
              </a:rPr>
              <a:t>such as the one that became the HIV inhibiting drug AZT (</a:t>
            </a:r>
            <a:r>
              <a:rPr lang="en-US" dirty="0" err="1">
                <a:ea typeface="MS PGothic" charset="0"/>
              </a:rPr>
              <a:t>Azidothymidine</a:t>
            </a:r>
            <a:r>
              <a:rPr lang="en-US" dirty="0">
                <a:ea typeface="MS PGothic" charset="0"/>
              </a:rPr>
              <a:t>)</a:t>
            </a:r>
          </a:p>
          <a:p>
            <a:pPr>
              <a:defRPr/>
            </a:pPr>
            <a:endParaRPr lang="en-US" dirty="0">
              <a:ea typeface="MS PGothic" charset="0"/>
            </a:endParaRPr>
          </a:p>
          <a:p>
            <a:pPr>
              <a:defRPr/>
            </a:pPr>
            <a:r>
              <a:rPr lang="en-US" dirty="0">
                <a:ea typeface="MS PGothic" charset="0"/>
              </a:rPr>
              <a:t>How might AZT inhibit</a:t>
            </a:r>
          </a:p>
          <a:p>
            <a:pPr marL="0" indent="0">
              <a:buFont typeface="Arial" charset="0"/>
              <a:buNone/>
              <a:defRPr/>
            </a:pPr>
            <a:r>
              <a:rPr lang="en-US" dirty="0">
                <a:ea typeface="MS PGothic" charset="0"/>
              </a:rPr>
              <a:t> DNA synthesis?  Check it</a:t>
            </a:r>
          </a:p>
          <a:p>
            <a:pPr marL="0" indent="0">
              <a:buFont typeface="Arial" charset="0"/>
              <a:buNone/>
              <a:defRPr/>
            </a:pPr>
            <a:r>
              <a:rPr lang="en-US" dirty="0">
                <a:ea typeface="MS PGothic" charset="0"/>
              </a:rPr>
              <a:t> out, chemically.  </a:t>
            </a:r>
          </a:p>
          <a:p>
            <a:pPr>
              <a:defRPr/>
            </a:pPr>
            <a:endParaRPr lang="en-US" dirty="0">
              <a:ea typeface="MS PGothic" charset="0"/>
            </a:endParaRPr>
          </a:p>
          <a:p>
            <a:pPr>
              <a:defRPr/>
            </a:pPr>
            <a:endParaRPr lang="en-US" dirty="0">
              <a:ea typeface="MS PGothic" charset="0"/>
            </a:endParaRPr>
          </a:p>
        </p:txBody>
      </p:sp>
      <p:pic>
        <p:nvPicPr>
          <p:cNvPr id="1434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76788" y="3294063"/>
            <a:ext cx="4214812" cy="316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668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a:latin typeface="Calibri" charset="0"/>
              <a:ea typeface="MS PGothic" charset="0"/>
            </a:endParaRPr>
          </a:p>
        </p:txBody>
      </p:sp>
      <p:sp>
        <p:nvSpPr>
          <p:cNvPr id="15363" name="Content Placeholder 2"/>
          <p:cNvSpPr>
            <a:spLocks noGrp="1"/>
          </p:cNvSpPr>
          <p:nvPr>
            <p:ph idx="1"/>
          </p:nvPr>
        </p:nvSpPr>
        <p:spPr>
          <a:xfrm>
            <a:off x="0" y="1600200"/>
            <a:ext cx="9144000" cy="5257800"/>
          </a:xfrm>
        </p:spPr>
        <p:txBody>
          <a:bodyPr/>
          <a:lstStyle/>
          <a:p>
            <a:r>
              <a:rPr lang="en-US" dirty="0">
                <a:latin typeface="Calibri" charset="0"/>
                <a:ea typeface="MS PGothic" charset="0"/>
              </a:rPr>
              <a:t>AZT is known as a </a:t>
            </a:r>
            <a:r>
              <a:rPr lang="en-US" dirty="0" err="1">
                <a:latin typeface="Calibri" charset="0"/>
                <a:ea typeface="MS PGothic" charset="0"/>
              </a:rPr>
              <a:t>dideoxynucleotide</a:t>
            </a:r>
            <a:r>
              <a:rPr lang="en-US" dirty="0">
                <a:latin typeface="Calibri" charset="0"/>
                <a:ea typeface="MS PGothic" charset="0"/>
              </a:rPr>
              <a:t>.  Incorporation of a </a:t>
            </a:r>
            <a:r>
              <a:rPr lang="en-US" dirty="0" err="1">
                <a:latin typeface="Calibri" charset="0"/>
                <a:ea typeface="MS PGothic" charset="0"/>
              </a:rPr>
              <a:t>dideoxynucleotide</a:t>
            </a:r>
            <a:r>
              <a:rPr lang="en-US" dirty="0">
                <a:latin typeface="Calibri" charset="0"/>
                <a:ea typeface="MS PGothic" charset="0"/>
              </a:rPr>
              <a:t> is a DNA synthesis terminator. </a:t>
            </a:r>
          </a:p>
          <a:p>
            <a:pPr lvl="1"/>
            <a:r>
              <a:rPr lang="en-US" dirty="0">
                <a:latin typeface="Calibri" charset="0"/>
                <a:ea typeface="MS PGothic" charset="0"/>
              </a:rPr>
              <a:t>Why?</a:t>
            </a:r>
          </a:p>
        </p:txBody>
      </p:sp>
      <p:sp>
        <p:nvSpPr>
          <p:cNvPr id="4" name="TextBox 3">
            <a:extLst>
              <a:ext uri="{FF2B5EF4-FFF2-40B4-BE49-F238E27FC236}">
                <a16:creationId xmlns:a16="http://schemas.microsoft.com/office/drawing/2014/main" id="{A7DC5E84-D079-B34E-B6C6-9931F8131230}"/>
              </a:ext>
            </a:extLst>
          </p:cNvPr>
          <p:cNvSpPr txBox="1"/>
          <p:nvPr/>
        </p:nvSpPr>
        <p:spPr>
          <a:xfrm>
            <a:off x="7131513" y="3085009"/>
            <a:ext cx="1232899" cy="523220"/>
          </a:xfrm>
          <a:prstGeom prst="rect">
            <a:avLst/>
          </a:prstGeom>
          <a:noFill/>
        </p:spPr>
        <p:txBody>
          <a:bodyPr wrap="square" rtlCol="0">
            <a:spAutoFit/>
          </a:bodyPr>
          <a:lstStyle/>
          <a:p>
            <a:r>
              <a:rPr lang="en-US" sz="2800" dirty="0"/>
              <a:t>dTTP</a:t>
            </a:r>
          </a:p>
        </p:txBody>
      </p:sp>
      <p:sp>
        <p:nvSpPr>
          <p:cNvPr id="7" name="TextBox 6">
            <a:extLst>
              <a:ext uri="{FF2B5EF4-FFF2-40B4-BE49-F238E27FC236}">
                <a16:creationId xmlns:a16="http://schemas.microsoft.com/office/drawing/2014/main" id="{409F3FA7-F80E-694F-9DE2-B6A281026016}"/>
              </a:ext>
            </a:extLst>
          </p:cNvPr>
          <p:cNvSpPr txBox="1"/>
          <p:nvPr/>
        </p:nvSpPr>
        <p:spPr>
          <a:xfrm>
            <a:off x="3463641" y="2823399"/>
            <a:ext cx="1232899" cy="523220"/>
          </a:xfrm>
          <a:prstGeom prst="rect">
            <a:avLst/>
          </a:prstGeom>
          <a:noFill/>
        </p:spPr>
        <p:txBody>
          <a:bodyPr wrap="square" rtlCol="0">
            <a:spAutoFit/>
          </a:bodyPr>
          <a:lstStyle/>
          <a:p>
            <a:r>
              <a:rPr lang="en-US" sz="2800" dirty="0"/>
              <a:t>AZT </a:t>
            </a:r>
          </a:p>
        </p:txBody>
      </p:sp>
    </p:spTree>
    <p:extLst>
      <p:ext uri="{BB962C8B-B14F-4D97-AF65-F5344CB8AC3E}">
        <p14:creationId xmlns:p14="http://schemas.microsoft.com/office/powerpoint/2010/main" val="3181043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a:latin typeface="Calibri" charset="0"/>
              <a:ea typeface="MS PGothic" charset="0"/>
            </a:endParaRPr>
          </a:p>
        </p:txBody>
      </p:sp>
      <p:sp>
        <p:nvSpPr>
          <p:cNvPr id="16387" name="Content Placeholder 2"/>
          <p:cNvSpPr>
            <a:spLocks noGrp="1"/>
          </p:cNvSpPr>
          <p:nvPr>
            <p:ph idx="1"/>
          </p:nvPr>
        </p:nvSpPr>
        <p:spPr/>
        <p:txBody>
          <a:bodyPr>
            <a:normAutofit lnSpcReduction="10000"/>
          </a:bodyPr>
          <a:lstStyle/>
          <a:p>
            <a:r>
              <a:rPr lang="en-US">
                <a:latin typeface="Calibri" charset="0"/>
                <a:ea typeface="MS PGothic" charset="0"/>
              </a:rPr>
              <a:t>AZT was approved for HIV treatment because HIV’s reverse transcriptase has a very high affinity for the replication-terminating nucleotide. This would prevent HIV genome from being copied successfully. </a:t>
            </a:r>
          </a:p>
          <a:p>
            <a:r>
              <a:rPr lang="en-US">
                <a:latin typeface="Calibri" charset="0"/>
                <a:ea typeface="MS PGothic" charset="0"/>
              </a:rPr>
              <a:t>Equally important, the host cell’s own DNA polymerase would not bind AZT as efficiently and DNA replication in the host cell would not be inhibited.</a:t>
            </a:r>
          </a:p>
        </p:txBody>
      </p:sp>
    </p:spTree>
    <p:extLst>
      <p:ext uri="{BB962C8B-B14F-4D97-AF65-F5344CB8AC3E}">
        <p14:creationId xmlns:p14="http://schemas.microsoft.com/office/powerpoint/2010/main" val="1376049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a:latin typeface="Calibri" charset="0"/>
              <a:ea typeface="MS PGothic" charset="0"/>
            </a:endParaRPr>
          </a:p>
        </p:txBody>
      </p:sp>
      <p:sp>
        <p:nvSpPr>
          <p:cNvPr id="17411" name="Content Placeholder 2"/>
          <p:cNvSpPr>
            <a:spLocks noGrp="1"/>
          </p:cNvSpPr>
          <p:nvPr>
            <p:ph idx="1"/>
          </p:nvPr>
        </p:nvSpPr>
        <p:spPr/>
        <p:txBody>
          <a:bodyPr/>
          <a:lstStyle/>
          <a:p>
            <a:r>
              <a:rPr lang="en-US">
                <a:latin typeface="Calibri" charset="0"/>
                <a:ea typeface="MS PGothic" charset="0"/>
              </a:rPr>
              <a:t>This is the hallmark of </a:t>
            </a:r>
            <a:r>
              <a:rPr lang="en-US" b="1" i="1">
                <a:latin typeface="Calibri" charset="0"/>
                <a:ea typeface="MS PGothic" charset="0"/>
              </a:rPr>
              <a:t>specificity </a:t>
            </a:r>
            <a:r>
              <a:rPr lang="en-US">
                <a:latin typeface="Calibri" charset="0"/>
                <a:ea typeface="MS PGothic" charset="0"/>
              </a:rPr>
              <a:t>in treating disease!</a:t>
            </a:r>
          </a:p>
        </p:txBody>
      </p:sp>
    </p:spTree>
    <p:extLst>
      <p:ext uri="{BB962C8B-B14F-4D97-AF65-F5344CB8AC3E}">
        <p14:creationId xmlns:p14="http://schemas.microsoft.com/office/powerpoint/2010/main" val="3734628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a:latin typeface="Calibri" charset="0"/>
              <a:ea typeface="MS PGothic" charset="0"/>
            </a:endParaRPr>
          </a:p>
        </p:txBody>
      </p:sp>
      <p:sp>
        <p:nvSpPr>
          <p:cNvPr id="18435" name="Content Placeholder 2"/>
          <p:cNvSpPr>
            <a:spLocks noGrp="1"/>
          </p:cNvSpPr>
          <p:nvPr>
            <p:ph idx="1"/>
          </p:nvPr>
        </p:nvSpPr>
        <p:spPr>
          <a:xfrm>
            <a:off x="301625" y="1600200"/>
            <a:ext cx="8385175" cy="5064125"/>
          </a:xfrm>
        </p:spPr>
        <p:txBody>
          <a:bodyPr/>
          <a:lstStyle/>
          <a:p>
            <a:r>
              <a:rPr lang="en-US">
                <a:latin typeface="Calibri" charset="0"/>
                <a:ea typeface="MS PGothic" charset="0"/>
              </a:rPr>
              <a:t>Early on, the relatively high doses of AZT affected the host cell’s DNA polymerase and did cause replication termination of host cell DNA.</a:t>
            </a:r>
          </a:p>
          <a:p>
            <a:endParaRPr lang="en-US">
              <a:latin typeface="Calibri" charset="0"/>
              <a:ea typeface="MS PGothic" charset="0"/>
            </a:endParaRPr>
          </a:p>
          <a:p>
            <a:r>
              <a:rPr lang="en-US">
                <a:latin typeface="Calibri" charset="0"/>
                <a:ea typeface="MS PGothic" charset="0"/>
              </a:rPr>
              <a:t>Any degree of non-selective activity in a drug leads to the so-called “side effects” of the drug.  AZT was killing healthy cells by inhibiting replication of nuclear and mitochondrial DNA.</a:t>
            </a:r>
          </a:p>
        </p:txBody>
      </p:sp>
    </p:spTree>
    <p:extLst>
      <p:ext uri="{BB962C8B-B14F-4D97-AF65-F5344CB8AC3E}">
        <p14:creationId xmlns:p14="http://schemas.microsoft.com/office/powerpoint/2010/main" val="4204655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US">
              <a:latin typeface="Calibri" charset="0"/>
              <a:ea typeface="MS PGothic" charset="0"/>
            </a:endParaRPr>
          </a:p>
        </p:txBody>
      </p:sp>
      <p:sp>
        <p:nvSpPr>
          <p:cNvPr id="19459" name="Content Placeholder 2"/>
          <p:cNvSpPr>
            <a:spLocks noGrp="1"/>
          </p:cNvSpPr>
          <p:nvPr>
            <p:ph idx="1"/>
          </p:nvPr>
        </p:nvSpPr>
        <p:spPr/>
        <p:txBody>
          <a:bodyPr>
            <a:normAutofit lnSpcReduction="10000"/>
          </a:bodyPr>
          <a:lstStyle/>
          <a:p>
            <a:r>
              <a:rPr lang="en-US" dirty="0">
                <a:latin typeface="Calibri" charset="0"/>
                <a:ea typeface="MS PGothic" charset="0"/>
              </a:rPr>
              <a:t>Adjustments of dose reduced the most serious side effects of AZT</a:t>
            </a:r>
          </a:p>
          <a:p>
            <a:endParaRPr lang="en-US" dirty="0">
              <a:latin typeface="Calibri" charset="0"/>
              <a:ea typeface="MS PGothic" charset="0"/>
            </a:endParaRPr>
          </a:p>
          <a:p>
            <a:r>
              <a:rPr lang="en-US" dirty="0">
                <a:latin typeface="Calibri" charset="0"/>
                <a:ea typeface="MS PGothic" charset="0"/>
              </a:rPr>
              <a:t>But HIV viruses quickly evolve minor changes in their reverse transcriptase enzymes that leads to resistance to the drug.</a:t>
            </a:r>
          </a:p>
          <a:p>
            <a:endParaRPr lang="en-US" dirty="0">
              <a:latin typeface="Calibri" charset="0"/>
              <a:ea typeface="MS PGothic" charset="0"/>
            </a:endParaRPr>
          </a:p>
          <a:p>
            <a:r>
              <a:rPr lang="en-US" dirty="0">
                <a:latin typeface="Calibri" charset="0"/>
                <a:ea typeface="MS PGothic" charset="0"/>
              </a:rPr>
              <a:t>However, AZT was NOT the miracle cure for HIV/AIDS</a:t>
            </a:r>
          </a:p>
        </p:txBody>
      </p:sp>
    </p:spTree>
    <p:extLst>
      <p:ext uri="{BB962C8B-B14F-4D97-AF65-F5344CB8AC3E}">
        <p14:creationId xmlns:p14="http://schemas.microsoft.com/office/powerpoint/2010/main" val="434404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a:latin typeface="Calibri" charset="0"/>
              <a:ea typeface="MS PGothic" charset="0"/>
            </a:endParaRPr>
          </a:p>
        </p:txBody>
      </p:sp>
      <p:sp>
        <p:nvSpPr>
          <p:cNvPr id="20483" name="Content Placeholder 2"/>
          <p:cNvSpPr>
            <a:spLocks noGrp="1"/>
          </p:cNvSpPr>
          <p:nvPr>
            <p:ph idx="1"/>
          </p:nvPr>
        </p:nvSpPr>
        <p:spPr/>
        <p:txBody>
          <a:bodyPr>
            <a:normAutofit fontScale="92500" lnSpcReduction="20000"/>
          </a:bodyPr>
          <a:lstStyle/>
          <a:p>
            <a:r>
              <a:rPr lang="en-US">
                <a:latin typeface="Calibri" charset="0"/>
                <a:ea typeface="MS PGothic" charset="0"/>
              </a:rPr>
              <a:t>AZT is still used for HIV control, but in combination with several other drugs that target other aspects of HIV replication.</a:t>
            </a:r>
          </a:p>
          <a:p>
            <a:endParaRPr lang="en-US">
              <a:latin typeface="Calibri" charset="0"/>
              <a:ea typeface="MS PGothic" charset="0"/>
            </a:endParaRPr>
          </a:p>
          <a:p>
            <a:r>
              <a:rPr lang="en-US">
                <a:latin typeface="Calibri" charset="0"/>
                <a:ea typeface="MS PGothic" charset="0"/>
              </a:rPr>
              <a:t>Combination therapy helps reduce acquired resistance of infections organisms to drugs.</a:t>
            </a:r>
          </a:p>
          <a:p>
            <a:endParaRPr lang="en-US">
              <a:latin typeface="Calibri" charset="0"/>
              <a:ea typeface="MS PGothic" charset="0"/>
            </a:endParaRPr>
          </a:p>
          <a:p>
            <a:r>
              <a:rPr lang="en-US">
                <a:latin typeface="Calibri" charset="0"/>
                <a:ea typeface="MS PGothic" charset="0"/>
              </a:rPr>
              <a:t>HIV/AIDs is now considered a medically manageable chronic disease, not a death sentence.</a:t>
            </a:r>
          </a:p>
        </p:txBody>
      </p:sp>
    </p:spTree>
    <p:extLst>
      <p:ext uri="{BB962C8B-B14F-4D97-AF65-F5344CB8AC3E}">
        <p14:creationId xmlns:p14="http://schemas.microsoft.com/office/powerpoint/2010/main" val="1565438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EA5B2-0C18-4746-83E8-C325BD2A2A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1D072D-8204-D748-938E-E06649AEEDE2}"/>
              </a:ext>
            </a:extLst>
          </p:cNvPr>
          <p:cNvSpPr>
            <a:spLocks noGrp="1"/>
          </p:cNvSpPr>
          <p:nvPr>
            <p:ph idx="1"/>
          </p:nvPr>
        </p:nvSpPr>
        <p:spPr>
          <a:xfrm>
            <a:off x="559942" y="1661845"/>
            <a:ext cx="8229600" cy="4525963"/>
          </a:xfrm>
        </p:spPr>
        <p:txBody>
          <a:bodyPr>
            <a:normAutofit lnSpcReduction="10000"/>
          </a:bodyPr>
          <a:lstStyle/>
          <a:p>
            <a:r>
              <a:rPr lang="en-US" dirty="0"/>
              <a:t>ARS (Eukaryotic/yeast replication origins) not only act as sights for initiation, but control the timing of DNA replication. </a:t>
            </a:r>
          </a:p>
          <a:p>
            <a:r>
              <a:rPr lang="en-US" dirty="0"/>
              <a:t>A complex of 20+ proteins called the prereplication  complex (pre-RC) binds to ARS sequences starting in G1.</a:t>
            </a:r>
          </a:p>
          <a:p>
            <a:r>
              <a:rPr lang="en-US" dirty="0"/>
              <a:t>The presence of the pre-RC complex at an origin is necessary for replication to occur and DNA pol will not bind without it.  </a:t>
            </a:r>
          </a:p>
        </p:txBody>
      </p:sp>
    </p:spTree>
    <p:extLst>
      <p:ext uri="{BB962C8B-B14F-4D97-AF65-F5344CB8AC3E}">
        <p14:creationId xmlns:p14="http://schemas.microsoft.com/office/powerpoint/2010/main" val="16169539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a:latin typeface="Calibri" charset="0"/>
              <a:ea typeface="MS PGothic" charset="0"/>
            </a:endParaRPr>
          </a:p>
        </p:txBody>
      </p:sp>
      <p:sp>
        <p:nvSpPr>
          <p:cNvPr id="21507" name="Content Placeholder 2"/>
          <p:cNvSpPr>
            <a:spLocks noGrp="1"/>
          </p:cNvSpPr>
          <p:nvPr>
            <p:ph idx="1"/>
          </p:nvPr>
        </p:nvSpPr>
        <p:spPr/>
        <p:txBody>
          <a:bodyPr/>
          <a:lstStyle/>
          <a:p>
            <a:r>
              <a:rPr lang="en-US">
                <a:latin typeface="Calibri" charset="0"/>
                <a:ea typeface="MS PGothic" charset="0"/>
              </a:rPr>
              <a:t>The use of dideoxynucleotides goes beyond disease treatment.</a:t>
            </a:r>
          </a:p>
          <a:p>
            <a:endParaRPr lang="en-US">
              <a:latin typeface="Calibri" charset="0"/>
              <a:ea typeface="MS PGothic" charset="0"/>
            </a:endParaRPr>
          </a:p>
          <a:p>
            <a:r>
              <a:rPr lang="en-US">
                <a:latin typeface="Calibri" charset="0"/>
                <a:ea typeface="MS PGothic" charset="0"/>
              </a:rPr>
              <a:t>The first and most common method of sequencing DNA uses dideoxynucleotides.</a:t>
            </a:r>
          </a:p>
          <a:p>
            <a:pPr lvl="1"/>
            <a:r>
              <a:rPr lang="en-US">
                <a:latin typeface="Calibri" charset="0"/>
                <a:ea typeface="MS PGothic" charset="0"/>
              </a:rPr>
              <a:t>Chain termination sequencing</a:t>
            </a:r>
          </a:p>
          <a:p>
            <a:pPr lvl="1"/>
            <a:r>
              <a:rPr lang="en-US">
                <a:latin typeface="Calibri" charset="0"/>
                <a:ea typeface="MS PGothic" charset="0"/>
              </a:rPr>
              <a:t>Sanger method</a:t>
            </a:r>
          </a:p>
        </p:txBody>
      </p:sp>
    </p:spTree>
    <p:extLst>
      <p:ext uri="{BB962C8B-B14F-4D97-AF65-F5344CB8AC3E}">
        <p14:creationId xmlns:p14="http://schemas.microsoft.com/office/powerpoint/2010/main" val="864061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en-US">
                <a:latin typeface="Calibri" charset="0"/>
                <a:ea typeface="MS PGothic" charset="0"/>
              </a:rPr>
              <a:t>Study Sanger method for DNA sequencing</a:t>
            </a:r>
          </a:p>
        </p:txBody>
      </p:sp>
      <p:sp>
        <p:nvSpPr>
          <p:cNvPr id="22531" name="Content Placeholder 2"/>
          <p:cNvSpPr>
            <a:spLocks noGrp="1"/>
          </p:cNvSpPr>
          <p:nvPr>
            <p:ph idx="1"/>
          </p:nvPr>
        </p:nvSpPr>
        <p:spPr/>
        <p:txBody>
          <a:bodyPr/>
          <a:lstStyle/>
          <a:p>
            <a:r>
              <a:rPr lang="en-US">
                <a:latin typeface="Calibri" charset="0"/>
                <a:ea typeface="MS PGothic" charset="0"/>
                <a:hlinkClick r:id="rId2"/>
              </a:rPr>
              <a:t>http://en.wikipedia.org/wiki/Sanger_sequencing</a:t>
            </a:r>
            <a:endParaRPr lang="en-US">
              <a:latin typeface="Calibri" charset="0"/>
              <a:ea typeface="MS PGothic" charset="0"/>
            </a:endParaRPr>
          </a:p>
          <a:p>
            <a:endParaRPr lang="en-US">
              <a:latin typeface="Calibri" charset="0"/>
              <a:ea typeface="MS PGothic" charset="0"/>
            </a:endParaRPr>
          </a:p>
          <a:p>
            <a:endParaRPr lang="en-US">
              <a:latin typeface="Calibri" charset="0"/>
              <a:ea typeface="MS PGothic" charset="0"/>
            </a:endParaRPr>
          </a:p>
          <a:p>
            <a:r>
              <a:rPr lang="en-US">
                <a:latin typeface="Calibri" charset="0"/>
                <a:ea typeface="MS PGothic" charset="0"/>
                <a:hlinkClick r:id="rId3"/>
              </a:rPr>
              <a:t>http://www.youtube.com/watch?v=lgASqWbemCc</a:t>
            </a:r>
            <a:endParaRPr lang="en-US">
              <a:latin typeface="Calibri" charset="0"/>
              <a:ea typeface="MS PGothic" charset="0"/>
            </a:endParaRPr>
          </a:p>
          <a:p>
            <a:endParaRPr lang="en-US">
              <a:latin typeface="Calibri" charset="0"/>
              <a:ea typeface="MS PGothic" charset="0"/>
            </a:endParaRPr>
          </a:p>
          <a:p>
            <a:endParaRPr lang="en-US">
              <a:latin typeface="Calibri" charset="0"/>
              <a:ea typeface="MS PGothic" charset="0"/>
            </a:endParaRPr>
          </a:p>
        </p:txBody>
      </p:sp>
    </p:spTree>
    <p:extLst>
      <p:ext uri="{BB962C8B-B14F-4D97-AF65-F5344CB8AC3E}">
        <p14:creationId xmlns:p14="http://schemas.microsoft.com/office/powerpoint/2010/main" val="22537640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atin typeface="Calibri" charset="0"/>
                <a:ea typeface="MS PGothic" charset="0"/>
              </a:rPr>
              <a:t>Evolving technologies</a:t>
            </a:r>
          </a:p>
        </p:txBody>
      </p:sp>
      <p:sp>
        <p:nvSpPr>
          <p:cNvPr id="23555" name="Content Placeholder 2"/>
          <p:cNvSpPr>
            <a:spLocks noGrp="1"/>
          </p:cNvSpPr>
          <p:nvPr>
            <p:ph idx="1"/>
          </p:nvPr>
        </p:nvSpPr>
        <p:spPr/>
        <p:txBody>
          <a:bodyPr>
            <a:normAutofit fontScale="92500"/>
          </a:bodyPr>
          <a:lstStyle/>
          <a:p>
            <a:r>
              <a:rPr lang="en-US">
                <a:latin typeface="Calibri" charset="0"/>
                <a:ea typeface="MS PGothic" charset="0"/>
              </a:rPr>
              <a:t>Electrophoresis of radiolabelled 4 dideoxynucleotide fragments in separate lanes.  Drying of the DNA gel. Exposure of the gel to X-ray film.  (see example from your </a:t>
            </a:r>
            <a:r>
              <a:rPr lang="en-US" u="sng">
                <a:latin typeface="Calibri" charset="0"/>
                <a:ea typeface="MS PGothic" charset="0"/>
              </a:rPr>
              <a:t>old</a:t>
            </a:r>
            <a:r>
              <a:rPr lang="en-US">
                <a:latin typeface="Calibri" charset="0"/>
                <a:ea typeface="MS PGothic" charset="0"/>
              </a:rPr>
              <a:t> professor!)</a:t>
            </a:r>
          </a:p>
          <a:p>
            <a:endParaRPr lang="en-US">
              <a:latin typeface="Calibri" charset="0"/>
              <a:ea typeface="MS PGothic" charset="0"/>
            </a:endParaRPr>
          </a:p>
          <a:p>
            <a:r>
              <a:rPr lang="en-US">
                <a:latin typeface="Calibri" charset="0"/>
                <a:ea typeface="MS PGothic" charset="0"/>
              </a:rPr>
              <a:t>Electrophoresis of 4 fluorescently labeled dideoxynucleotide fragments in one lane. Automated laser reading of different clolors and production of a chromatograph.</a:t>
            </a:r>
          </a:p>
          <a:p>
            <a:endParaRPr lang="en-US">
              <a:latin typeface="Calibri" charset="0"/>
              <a:ea typeface="MS PGothic" charset="0"/>
            </a:endParaRPr>
          </a:p>
          <a:p>
            <a:endParaRPr lang="en-US">
              <a:latin typeface="Calibri" charset="0"/>
              <a:ea typeface="MS PGothic" charset="0"/>
            </a:endParaRPr>
          </a:p>
        </p:txBody>
      </p:sp>
    </p:spTree>
    <p:extLst>
      <p:ext uri="{BB962C8B-B14F-4D97-AF65-F5344CB8AC3E}">
        <p14:creationId xmlns:p14="http://schemas.microsoft.com/office/powerpoint/2010/main" val="36230589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atin typeface="Calibri" charset="0"/>
                <a:ea typeface="MS PGothic" charset="0"/>
              </a:rPr>
              <a:t>Now we have…</a:t>
            </a:r>
          </a:p>
        </p:txBody>
      </p:sp>
      <p:sp>
        <p:nvSpPr>
          <p:cNvPr id="25603" name="Content Placeholder 2"/>
          <p:cNvSpPr>
            <a:spLocks noGrp="1"/>
          </p:cNvSpPr>
          <p:nvPr>
            <p:ph idx="1"/>
          </p:nvPr>
        </p:nvSpPr>
        <p:spPr/>
        <p:txBody>
          <a:bodyPr/>
          <a:lstStyle/>
          <a:p>
            <a:r>
              <a:rPr lang="en-US">
                <a:latin typeface="Calibri" charset="0"/>
                <a:ea typeface="MS PGothic" charset="0"/>
              </a:rPr>
              <a:t>“Second generation” sequencing</a:t>
            </a:r>
          </a:p>
          <a:p>
            <a:endParaRPr lang="en-US">
              <a:latin typeface="Calibri" charset="0"/>
              <a:ea typeface="MS PGothic" charset="0"/>
            </a:endParaRPr>
          </a:p>
          <a:p>
            <a:r>
              <a:rPr lang="en-US">
                <a:latin typeface="Calibri" charset="0"/>
                <a:ea typeface="MS PGothic" charset="0"/>
              </a:rPr>
              <a:t>“Next generation” sequencing</a:t>
            </a:r>
          </a:p>
          <a:p>
            <a:endParaRPr lang="en-US">
              <a:latin typeface="Calibri" charset="0"/>
              <a:ea typeface="MS PGothic" charset="0"/>
            </a:endParaRPr>
          </a:p>
          <a:p>
            <a:pPr lvl="1"/>
            <a:r>
              <a:rPr lang="en-US">
                <a:latin typeface="Calibri" charset="0"/>
                <a:ea typeface="MS PGothic" charset="0"/>
              </a:rPr>
              <a:t>More to come on this!</a:t>
            </a:r>
          </a:p>
        </p:txBody>
      </p:sp>
    </p:spTree>
    <p:extLst>
      <p:ext uri="{BB962C8B-B14F-4D97-AF65-F5344CB8AC3E}">
        <p14:creationId xmlns:p14="http://schemas.microsoft.com/office/powerpoint/2010/main" val="3473919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atin typeface="Calibri" charset="0"/>
                <a:ea typeface="MS PGothic" charset="0"/>
              </a:rPr>
              <a:t>Moving on!</a:t>
            </a:r>
          </a:p>
        </p:txBody>
      </p:sp>
      <p:sp>
        <p:nvSpPr>
          <p:cNvPr id="26627" name="Content Placeholder 2"/>
          <p:cNvSpPr>
            <a:spLocks noGrp="1"/>
          </p:cNvSpPr>
          <p:nvPr>
            <p:ph idx="1"/>
          </p:nvPr>
        </p:nvSpPr>
        <p:spPr/>
        <p:txBody>
          <a:bodyPr/>
          <a:lstStyle/>
          <a:p>
            <a:r>
              <a:rPr lang="en-US">
                <a:latin typeface="Calibri" charset="0"/>
                <a:ea typeface="MS PGothic" charset="0"/>
              </a:rPr>
              <a:t>DNA is not the only game in town…</a:t>
            </a:r>
          </a:p>
          <a:p>
            <a:endParaRPr lang="en-US">
              <a:latin typeface="Calibri" charset="0"/>
              <a:ea typeface="MS PGothic" charset="0"/>
            </a:endParaRPr>
          </a:p>
          <a:p>
            <a:pPr lvl="1"/>
            <a:r>
              <a:rPr lang="en-US">
                <a:latin typeface="Calibri" charset="0"/>
                <a:ea typeface="MS PGothic" charset="0"/>
              </a:rPr>
              <a:t>DNA is the code.  How is the code decoded?</a:t>
            </a:r>
          </a:p>
          <a:p>
            <a:pPr lvl="1"/>
            <a:endParaRPr lang="en-US">
              <a:latin typeface="Calibri" charset="0"/>
              <a:ea typeface="MS PGothic" charset="0"/>
            </a:endParaRPr>
          </a:p>
          <a:p>
            <a:pPr lvl="1"/>
            <a:r>
              <a:rPr lang="en-US">
                <a:latin typeface="Calibri" charset="0"/>
                <a:ea typeface="MS PGothic" charset="0"/>
              </a:rPr>
              <a:t>It starts with transcription.</a:t>
            </a:r>
          </a:p>
          <a:p>
            <a:endParaRPr lang="en-US">
              <a:latin typeface="Calibri" charset="0"/>
              <a:ea typeface="MS PGothic" charset="0"/>
            </a:endParaRPr>
          </a:p>
        </p:txBody>
      </p:sp>
    </p:spTree>
    <p:extLst>
      <p:ext uri="{BB962C8B-B14F-4D97-AF65-F5344CB8AC3E}">
        <p14:creationId xmlns:p14="http://schemas.microsoft.com/office/powerpoint/2010/main" val="4246046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r>
              <a:rPr lang="en-US">
                <a:latin typeface="Calibri" charset="0"/>
                <a:ea typeface="MS PGothic" charset="0"/>
              </a:rPr>
              <a:t>Transcription</a:t>
            </a:r>
            <a:br>
              <a:rPr lang="en-US">
                <a:latin typeface="Calibri" charset="0"/>
                <a:ea typeface="MS PGothic" charset="0"/>
              </a:rPr>
            </a:br>
            <a:r>
              <a:rPr lang="en-US">
                <a:latin typeface="Calibri" charset="0"/>
                <a:ea typeface="MS PGothic" charset="0"/>
              </a:rPr>
              <a:t>Many parallels to Replication</a:t>
            </a:r>
          </a:p>
        </p:txBody>
      </p:sp>
      <p:sp>
        <p:nvSpPr>
          <p:cNvPr id="27651" name="Content Placeholder 2"/>
          <p:cNvSpPr>
            <a:spLocks noGrp="1"/>
          </p:cNvSpPr>
          <p:nvPr>
            <p:ph idx="1"/>
          </p:nvPr>
        </p:nvSpPr>
        <p:spPr/>
        <p:txBody>
          <a:bodyPr/>
          <a:lstStyle/>
          <a:p>
            <a:r>
              <a:rPr lang="en-US">
                <a:latin typeface="Calibri" charset="0"/>
                <a:ea typeface="MS PGothic" charset="0"/>
              </a:rPr>
              <a:t>Starts with a DNA template</a:t>
            </a:r>
          </a:p>
          <a:p>
            <a:pPr>
              <a:buFont typeface="Arial" charset="0"/>
              <a:buNone/>
            </a:pPr>
            <a:endParaRPr lang="en-US">
              <a:latin typeface="Calibri" charset="0"/>
              <a:ea typeface="MS PGothic" charset="0"/>
            </a:endParaRPr>
          </a:p>
          <a:p>
            <a:r>
              <a:rPr lang="en-US">
                <a:latin typeface="Calibri" charset="0"/>
                <a:ea typeface="MS PGothic" charset="0"/>
              </a:rPr>
              <a:t>Uses a polymerase which requires a DNA template and synthesizes (RNA)  5’-3’.</a:t>
            </a:r>
          </a:p>
          <a:p>
            <a:endParaRPr lang="en-US">
              <a:latin typeface="Calibri" charset="0"/>
              <a:ea typeface="MS PGothic" charset="0"/>
            </a:endParaRPr>
          </a:p>
          <a:p>
            <a:r>
              <a:rPr lang="en-US">
                <a:latin typeface="Calibri" charset="0"/>
                <a:ea typeface="MS PGothic" charset="0"/>
              </a:rPr>
              <a:t>Requires many helper/accessory proteins</a:t>
            </a:r>
          </a:p>
        </p:txBody>
      </p:sp>
    </p:spTree>
    <p:extLst>
      <p:ext uri="{BB962C8B-B14F-4D97-AF65-F5344CB8AC3E}">
        <p14:creationId xmlns:p14="http://schemas.microsoft.com/office/powerpoint/2010/main" val="41318394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atin typeface="Calibri" charset="0"/>
                <a:ea typeface="MS PGothic" charset="0"/>
              </a:rPr>
              <a:t>Important differences</a:t>
            </a:r>
          </a:p>
        </p:txBody>
      </p:sp>
      <p:sp>
        <p:nvSpPr>
          <p:cNvPr id="3" name="Content Placeholder 2"/>
          <p:cNvSpPr>
            <a:spLocks noGrp="1"/>
          </p:cNvSpPr>
          <p:nvPr>
            <p:ph idx="1"/>
          </p:nvPr>
        </p:nvSpPr>
        <p:spPr/>
        <p:txBody>
          <a:bodyPr>
            <a:normAutofit lnSpcReduction="10000"/>
          </a:bodyPr>
          <a:lstStyle/>
          <a:p>
            <a:pPr marL="0" indent="0">
              <a:buFont typeface="Arial" charset="0"/>
              <a:buNone/>
              <a:defRPr/>
            </a:pPr>
            <a:r>
              <a:rPr lang="en-US" dirty="0"/>
              <a:t>1. Only </a:t>
            </a:r>
            <a:r>
              <a:rPr lang="en-US" b="1" i="1" dirty="0"/>
              <a:t>genes</a:t>
            </a:r>
            <a:r>
              <a:rPr lang="en-US" dirty="0"/>
              <a:t> are transcribed.  (whereas whole genomes are replicated)</a:t>
            </a:r>
          </a:p>
          <a:p>
            <a:pPr>
              <a:defRPr/>
            </a:pPr>
            <a:endParaRPr lang="en-US" dirty="0"/>
          </a:p>
          <a:p>
            <a:pPr lvl="1">
              <a:defRPr/>
            </a:pPr>
            <a:r>
              <a:rPr lang="en-US" dirty="0"/>
              <a:t>In </a:t>
            </a:r>
            <a:r>
              <a:rPr lang="en-US" dirty="0" err="1"/>
              <a:t>prokayotes</a:t>
            </a:r>
            <a:r>
              <a:rPr lang="en-US" dirty="0"/>
              <a:t>, nearly the whole genome consists of genes.  DNA sequences that are transcribed and translated.</a:t>
            </a:r>
          </a:p>
          <a:p>
            <a:pPr lvl="1">
              <a:defRPr/>
            </a:pPr>
            <a:endParaRPr lang="en-US" dirty="0"/>
          </a:p>
          <a:p>
            <a:pPr lvl="1">
              <a:defRPr/>
            </a:pPr>
            <a:r>
              <a:rPr lang="en-US" dirty="0"/>
              <a:t>In eukaryotes amazing little of the genome is transcribed. (Humans--~2% of the genome encodes RNA.)</a:t>
            </a:r>
          </a:p>
        </p:txBody>
      </p:sp>
    </p:spTree>
    <p:extLst>
      <p:ext uri="{BB962C8B-B14F-4D97-AF65-F5344CB8AC3E}">
        <p14:creationId xmlns:p14="http://schemas.microsoft.com/office/powerpoint/2010/main" val="11579040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a:latin typeface="Calibri" charset="0"/>
              <a:ea typeface="MS PGothic" charset="0"/>
            </a:endParaRPr>
          </a:p>
        </p:txBody>
      </p:sp>
      <p:sp>
        <p:nvSpPr>
          <p:cNvPr id="29699" name="Content Placeholder 2"/>
          <p:cNvSpPr>
            <a:spLocks noGrp="1"/>
          </p:cNvSpPr>
          <p:nvPr>
            <p:ph idx="1"/>
          </p:nvPr>
        </p:nvSpPr>
        <p:spPr/>
        <p:txBody>
          <a:bodyPr/>
          <a:lstStyle/>
          <a:p>
            <a:r>
              <a:rPr lang="en-US">
                <a:latin typeface="Calibri" charset="0"/>
                <a:ea typeface="MS PGothic" charset="0"/>
              </a:rPr>
              <a:t>Define a gene in your own words…</a:t>
            </a:r>
          </a:p>
          <a:p>
            <a:endParaRPr lang="en-US">
              <a:latin typeface="Calibri" charset="0"/>
              <a:ea typeface="MS PGothic" charset="0"/>
            </a:endParaRPr>
          </a:p>
          <a:p>
            <a:r>
              <a:rPr lang="en-US">
                <a:latin typeface="Calibri" charset="0"/>
                <a:ea typeface="MS PGothic" charset="0"/>
              </a:rPr>
              <a:t>How has the concept of the gene changed in recent years?</a:t>
            </a:r>
          </a:p>
          <a:p>
            <a:endParaRPr lang="en-US">
              <a:latin typeface="Calibri" charset="0"/>
              <a:ea typeface="MS PGothic" charset="0"/>
            </a:endParaRPr>
          </a:p>
          <a:p>
            <a:endParaRPr lang="en-US">
              <a:latin typeface="Calibri" charset="0"/>
              <a:ea typeface="MS PGothic" charset="0"/>
            </a:endParaRPr>
          </a:p>
          <a:p>
            <a:endParaRPr lang="en-US">
              <a:latin typeface="Calibri" charset="0"/>
              <a:ea typeface="MS PGothic" charset="0"/>
            </a:endParaRPr>
          </a:p>
        </p:txBody>
      </p:sp>
    </p:spTree>
    <p:extLst>
      <p:ext uri="{BB962C8B-B14F-4D97-AF65-F5344CB8AC3E}">
        <p14:creationId xmlns:p14="http://schemas.microsoft.com/office/powerpoint/2010/main" val="39358216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a:latin typeface="Calibri" charset="0"/>
              <a:ea typeface="MS PGothic" charset="0"/>
            </a:endParaRPr>
          </a:p>
        </p:txBody>
      </p:sp>
      <p:sp>
        <p:nvSpPr>
          <p:cNvPr id="30723" name="Content Placeholder 2"/>
          <p:cNvSpPr>
            <a:spLocks noGrp="1"/>
          </p:cNvSpPr>
          <p:nvPr>
            <p:ph idx="1"/>
          </p:nvPr>
        </p:nvSpPr>
        <p:spPr/>
        <p:txBody>
          <a:bodyPr/>
          <a:lstStyle/>
          <a:p>
            <a:pPr marL="0" indent="0">
              <a:buFont typeface="Arial" charset="0"/>
              <a:buNone/>
            </a:pPr>
            <a:r>
              <a:rPr lang="en-US">
                <a:latin typeface="Calibri" charset="0"/>
                <a:ea typeface="MS PGothic" charset="0"/>
              </a:rPr>
              <a:t>2.  Transcription is highly regulated and variable.</a:t>
            </a:r>
          </a:p>
          <a:p>
            <a:pPr marL="0" indent="0">
              <a:buFont typeface="Arial" charset="0"/>
              <a:buNone/>
            </a:pPr>
            <a:r>
              <a:rPr lang="en-US">
                <a:latin typeface="Calibri" charset="0"/>
                <a:ea typeface="MS PGothic" charset="0"/>
              </a:rPr>
              <a:t>	Whether prokaryote or eukaryote, at any 	given time or in different cell types, different 	subsets of genes are transcribed.</a:t>
            </a:r>
          </a:p>
          <a:p>
            <a:pPr marL="0" indent="0">
              <a:buFont typeface="Arial" charset="0"/>
              <a:buNone/>
            </a:pPr>
            <a:endParaRPr lang="en-US">
              <a:latin typeface="Calibri" charset="0"/>
              <a:ea typeface="MS PGothic" charset="0"/>
            </a:endParaRPr>
          </a:p>
          <a:p>
            <a:pPr marL="0" indent="0">
              <a:buFont typeface="Arial" charset="0"/>
              <a:buNone/>
            </a:pPr>
            <a:r>
              <a:rPr lang="en-US">
                <a:latin typeface="Calibri" charset="0"/>
                <a:ea typeface="MS PGothic" charset="0"/>
              </a:rPr>
              <a:t>(we will spend a lot of time on gene regulation)</a:t>
            </a:r>
          </a:p>
        </p:txBody>
      </p:sp>
    </p:spTree>
    <p:extLst>
      <p:ext uri="{BB962C8B-B14F-4D97-AF65-F5344CB8AC3E}">
        <p14:creationId xmlns:p14="http://schemas.microsoft.com/office/powerpoint/2010/main" val="105305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5463B-5089-B445-A3B1-8556DE64A8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476657-C503-3049-AF66-3C29F5DF386E}"/>
              </a:ext>
            </a:extLst>
          </p:cNvPr>
          <p:cNvSpPr>
            <a:spLocks noGrp="1"/>
          </p:cNvSpPr>
          <p:nvPr>
            <p:ph idx="1"/>
          </p:nvPr>
        </p:nvSpPr>
        <p:spPr/>
        <p:txBody>
          <a:bodyPr>
            <a:normAutofit fontScale="92500"/>
          </a:bodyPr>
          <a:lstStyle/>
          <a:p>
            <a:r>
              <a:rPr lang="en-US" dirty="0"/>
              <a:t>Once DNA pol starts replication, the pre-RC disassembles.  That way, DNA pol can tell the difference between </a:t>
            </a:r>
            <a:r>
              <a:rPr lang="en-US" dirty="0" err="1"/>
              <a:t>unreplicated</a:t>
            </a:r>
            <a:r>
              <a:rPr lang="en-US" dirty="0"/>
              <a:t> DNA (which would have pre-RC bound and newly replicated double stranded DNA (which should not). </a:t>
            </a:r>
          </a:p>
          <a:p>
            <a:endParaRPr lang="en-US" dirty="0"/>
          </a:p>
          <a:p>
            <a:r>
              <a:rPr lang="en-US" dirty="0"/>
              <a:t>Pre-RC associates with several of the key proteins associated with cell cycle progression. (Cyclin E and Cyclin-dependent kinase CDK 2)</a:t>
            </a:r>
          </a:p>
        </p:txBody>
      </p:sp>
    </p:spTree>
    <p:extLst>
      <p:ext uri="{BB962C8B-B14F-4D97-AF65-F5344CB8AC3E}">
        <p14:creationId xmlns:p14="http://schemas.microsoft.com/office/powerpoint/2010/main" val="2844878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9DD79-5B38-A14D-BDC8-10FB0A71C9B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49B0992-6414-694A-B24B-273960AF6EBB}"/>
              </a:ext>
            </a:extLst>
          </p:cNvPr>
          <p:cNvPicPr>
            <a:picLocks noGrp="1" noChangeAspect="1"/>
          </p:cNvPicPr>
          <p:nvPr>
            <p:ph idx="1"/>
          </p:nvPr>
        </p:nvPicPr>
        <p:blipFill>
          <a:blip r:embed="rId2"/>
          <a:stretch>
            <a:fillRect/>
          </a:stretch>
        </p:blipFill>
        <p:spPr>
          <a:xfrm>
            <a:off x="1056689" y="1600200"/>
            <a:ext cx="7030622" cy="4525963"/>
          </a:xfrm>
          <a:prstGeom prst="rect">
            <a:avLst/>
          </a:prstGeom>
        </p:spPr>
      </p:pic>
      <p:sp>
        <p:nvSpPr>
          <p:cNvPr id="5" name="Oval 4">
            <a:extLst>
              <a:ext uri="{FF2B5EF4-FFF2-40B4-BE49-F238E27FC236}">
                <a16:creationId xmlns:a16="http://schemas.microsoft.com/office/drawing/2014/main" id="{87E34886-4E7D-DF4D-913F-500756A29D38}"/>
              </a:ext>
            </a:extLst>
          </p:cNvPr>
          <p:cNvSpPr/>
          <p:nvPr/>
        </p:nvSpPr>
        <p:spPr>
          <a:xfrm>
            <a:off x="5959011" y="3719245"/>
            <a:ext cx="2239767" cy="126372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687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descr="d:\powerpoint\figures\chapter05\0535.jpg">
            <a:extLst>
              <a:ext uri="{FF2B5EF4-FFF2-40B4-BE49-F238E27FC236}">
                <a16:creationId xmlns:a16="http://schemas.microsoft.com/office/drawing/2014/main" id="{FC2DD5E8-A7F9-4957-B547-BC89618EE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5983514"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60A1CB91-E3B8-5241-B6DC-60FC51F3AFBE}"/>
              </a:ext>
            </a:extLst>
          </p:cNvPr>
          <p:cNvSpPr txBox="1"/>
          <p:nvPr/>
        </p:nvSpPr>
        <p:spPr>
          <a:xfrm>
            <a:off x="5355771" y="1146629"/>
            <a:ext cx="3352800" cy="1938992"/>
          </a:xfrm>
          <a:prstGeom prst="rect">
            <a:avLst/>
          </a:prstGeom>
          <a:noFill/>
        </p:spPr>
        <p:txBody>
          <a:bodyPr wrap="square" rtlCol="0">
            <a:spAutoFit/>
          </a:bodyPr>
          <a:lstStyle/>
          <a:p>
            <a:r>
              <a:rPr lang="en-US" sz="2400" dirty="0"/>
              <a:t>The arrows point to regions of the chromosome that are replicating at different times during S-phase</a:t>
            </a:r>
          </a:p>
        </p:txBody>
      </p:sp>
    </p:spTree>
    <p:extLst>
      <p:ext uri="{BB962C8B-B14F-4D97-AF65-F5344CB8AC3E}">
        <p14:creationId xmlns:p14="http://schemas.microsoft.com/office/powerpoint/2010/main" val="1432692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3"/>
          <p:cNvSpPr>
            <a:spLocks noGrp="1"/>
          </p:cNvSpPr>
          <p:nvPr>
            <p:ph type="title"/>
          </p:nvPr>
        </p:nvSpPr>
        <p:spPr/>
        <p:txBody>
          <a:bodyPr>
            <a:normAutofit fontScale="90000"/>
          </a:bodyPr>
          <a:lstStyle/>
          <a:p>
            <a:r>
              <a:rPr lang="en-US" dirty="0">
                <a:latin typeface="Calibri" charset="0"/>
                <a:ea typeface="MS PGothic" charset="0"/>
              </a:rPr>
              <a:t>Major points?—Focus on the first 2 pages, primarily.</a:t>
            </a:r>
          </a:p>
        </p:txBody>
      </p:sp>
      <p:sp>
        <p:nvSpPr>
          <p:cNvPr id="5" name="Content Placeholder 4"/>
          <p:cNvSpPr>
            <a:spLocks noGrp="1"/>
          </p:cNvSpPr>
          <p:nvPr>
            <p:ph idx="1"/>
          </p:nvPr>
        </p:nvSpPr>
        <p:spPr/>
        <p:txBody>
          <a:bodyPr/>
          <a:lstStyle/>
          <a:p>
            <a:pPr marL="0" indent="0">
              <a:buFont typeface="Arial" charset="0"/>
              <a:buNone/>
              <a:defRPr/>
            </a:pPr>
            <a:r>
              <a:rPr lang="en-US" b="1" i="1" dirty="0" err="1"/>
              <a:t>Minireview</a:t>
            </a:r>
            <a:r>
              <a:rPr lang="en-US" b="1" i="1" dirty="0"/>
              <a:t> </a:t>
            </a:r>
            <a:endParaRPr lang="en-US" dirty="0"/>
          </a:p>
          <a:p>
            <a:pPr marL="0" indent="0">
              <a:buFont typeface="Arial" charset="0"/>
              <a:buNone/>
              <a:defRPr/>
            </a:pPr>
            <a:r>
              <a:rPr lang="en-US" b="1" dirty="0"/>
              <a:t>Split Decision: What Happens to Nucleosomes during DNA Replication?* </a:t>
            </a:r>
            <a:endParaRPr lang="en-US" dirty="0"/>
          </a:p>
          <a:p>
            <a:pPr marL="0" indent="0">
              <a:buFont typeface="Arial" charset="0"/>
              <a:buNone/>
              <a:defRPr/>
            </a:pPr>
            <a:r>
              <a:rPr lang="en-US" dirty="0"/>
              <a:t>Published, JBC Papers in Press, January 21, 2005, DOI 10.1074/jbc.R400039200 </a:t>
            </a:r>
          </a:p>
          <a:p>
            <a:pPr marL="0" indent="0">
              <a:buFont typeface="Arial" charset="0"/>
              <a:buNone/>
              <a:defRPr/>
            </a:pPr>
            <a:r>
              <a:rPr lang="en-US" b="1" dirty="0"/>
              <a:t>Anthony T. </a:t>
            </a:r>
            <a:r>
              <a:rPr lang="en-US" b="1" dirty="0" err="1"/>
              <a:t>Annunziato</a:t>
            </a:r>
            <a:r>
              <a:rPr lang="en-US" b="1" dirty="0"/>
              <a:t>‡ </a:t>
            </a:r>
          </a:p>
          <a:p>
            <a:pPr marL="0" indent="0">
              <a:buFont typeface="Arial" charset="0"/>
              <a:buNone/>
              <a:defRPr/>
            </a:pPr>
            <a:endParaRPr lang="en-US" b="1" dirty="0"/>
          </a:p>
          <a:p>
            <a:pPr marL="0" indent="0">
              <a:buFont typeface="Arial" charset="0"/>
              <a:buNone/>
              <a:defRPr/>
            </a:pPr>
            <a:r>
              <a:rPr lang="en-US" b="1" dirty="0"/>
              <a:t> </a:t>
            </a:r>
            <a:endParaRPr lang="en-US" dirty="0"/>
          </a:p>
          <a:p>
            <a:pPr>
              <a:defRPr/>
            </a:pPr>
            <a:endParaRPr lang="en-US" dirty="0"/>
          </a:p>
        </p:txBody>
      </p:sp>
    </p:spTree>
    <p:extLst>
      <p:ext uri="{BB962C8B-B14F-4D97-AF65-F5344CB8AC3E}">
        <p14:creationId xmlns:p14="http://schemas.microsoft.com/office/powerpoint/2010/main" val="2226080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descr="d:\powerpoint\figures\chapter05\0541_1.jpg">
            <a:extLst>
              <a:ext uri="{FF2B5EF4-FFF2-40B4-BE49-F238E27FC236}">
                <a16:creationId xmlns:a16="http://schemas.microsoft.com/office/drawing/2014/main" id="{6405E016-8545-49CA-9FF9-DCA31DF3D2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45466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141753E9-984A-B246-8C8A-68FBF579C27F}"/>
              </a:ext>
            </a:extLst>
          </p:cNvPr>
          <p:cNvSpPr txBox="1"/>
          <p:nvPr/>
        </p:nvSpPr>
        <p:spPr>
          <a:xfrm>
            <a:off x="5094514" y="1465943"/>
            <a:ext cx="3628572" cy="3416320"/>
          </a:xfrm>
          <a:prstGeom prst="rect">
            <a:avLst/>
          </a:prstGeom>
          <a:noFill/>
        </p:spPr>
        <p:txBody>
          <a:bodyPr wrap="square" rtlCol="0">
            <a:spAutoFit/>
          </a:bodyPr>
          <a:lstStyle/>
          <a:p>
            <a:r>
              <a:rPr lang="en-US" sz="2400" dirty="0"/>
              <a:t>When newly made histones are assembled into new nucleosomes after replication, a complex called </a:t>
            </a:r>
            <a:r>
              <a:rPr lang="en-US" sz="2400" b="1" dirty="0"/>
              <a:t>chromatin assembly factor </a:t>
            </a:r>
            <a:r>
              <a:rPr lang="en-US" sz="2400" dirty="0"/>
              <a:t> is required to deposit the new histones on the newly  made DNA strands</a:t>
            </a:r>
            <a:r>
              <a:rPr lang="en-US" sz="2400" b="1" dirty="0"/>
              <a:t> </a:t>
            </a:r>
          </a:p>
        </p:txBody>
      </p:sp>
    </p:spTree>
    <p:extLst>
      <p:ext uri="{BB962C8B-B14F-4D97-AF65-F5344CB8AC3E}">
        <p14:creationId xmlns:p14="http://schemas.microsoft.com/office/powerpoint/2010/main" val="1550954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3913</TotalTime>
  <Words>1725</Words>
  <Application>Microsoft Macintosh PowerPoint</Application>
  <PresentationFormat>On-screen Show (4:3)</PresentationFormat>
  <Paragraphs>187</Paragraphs>
  <Slides>48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MS PGothic</vt:lpstr>
      <vt:lpstr>Arial</vt:lpstr>
      <vt:lpstr>Calibri</vt:lpstr>
      <vt:lpstr>Office Theme</vt:lpstr>
      <vt:lpstr>Molecular Biology Biol 480</vt:lpstr>
      <vt:lpstr>Announcements/Assignments </vt:lpstr>
      <vt:lpstr>Where were we… </vt:lpstr>
      <vt:lpstr>PowerPoint Presentation</vt:lpstr>
      <vt:lpstr>PowerPoint Presentation</vt:lpstr>
      <vt:lpstr>PowerPoint Presentation</vt:lpstr>
      <vt:lpstr>PowerPoint Presentation</vt:lpstr>
      <vt:lpstr>Major points?—Focus on the first 2 pages, primarily.</vt:lpstr>
      <vt:lpstr>PowerPoint Presentation</vt:lpstr>
      <vt:lpstr>PowerPoint Presentation</vt:lpstr>
      <vt:lpstr>Eukaryotic DNA polymerases Read about them </vt:lpstr>
      <vt:lpstr>DNA repair</vt:lpstr>
      <vt:lpstr>Using what we’ve learned about DNA replication…</vt:lpstr>
      <vt:lpstr>Examples…</vt:lpstr>
      <vt:lpstr>PowerPoint Presentation</vt:lpstr>
      <vt:lpstr>Klenow fragment…</vt:lpstr>
      <vt:lpstr>Polymerase Chain Reaction  (PCR)</vt:lpstr>
      <vt:lpstr>PCR</vt:lpstr>
      <vt:lpstr>Brief review—in vitro DNA replication using PCR</vt:lpstr>
      <vt:lpstr>A twist on DNA replication</vt:lpstr>
      <vt:lpstr>Examples?</vt:lpstr>
      <vt:lpstr>How does this work?</vt:lpstr>
      <vt:lpstr>PowerPoint Presentation</vt:lpstr>
      <vt:lpstr>Many genes/proteins are involved in this fail-safe---many of which are activated by a master regulator, called p53</vt:lpstr>
      <vt:lpstr>PowerPoint Presentation</vt:lpstr>
      <vt:lpstr>PowerPoint Presentation</vt:lpstr>
      <vt:lpstr>PowerPoint Presentation</vt:lpstr>
      <vt:lpstr>PowerPoint Presentation</vt:lpstr>
      <vt:lpstr>PowerPoint Presentation</vt:lpstr>
      <vt:lpstr>Other applications---disrupting DNA synthesis…</vt:lpstr>
      <vt:lpstr>PowerPoint Presentation</vt:lpstr>
      <vt:lpstr>PowerPoint Presentation</vt:lpstr>
      <vt:lpstr>AZT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Study Sanger method for DNA sequencing</vt:lpstr>
      <vt:lpstr>Evolving technologies</vt:lpstr>
      <vt:lpstr>Now we have…</vt:lpstr>
      <vt:lpstr>Moving on!</vt:lpstr>
      <vt:lpstr>Transcription Many parallels to Replication</vt:lpstr>
      <vt:lpstr>Important differences</vt:lpstr>
      <vt:lpstr>PowerPoint Presentation</vt:lpstr>
      <vt:lpstr>PowerPoint Presentation</vt:lpstr>
    </vt:vector>
  </TitlesOfParts>
  <Manager/>
  <Company>Minot State University</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Biology Biol 480</dc:title>
  <dc:subject/>
  <dc:creator>Heidi Super</dc:creator>
  <cp:keywords/>
  <dc:description/>
  <cp:lastModifiedBy>Microsoft Office User</cp:lastModifiedBy>
  <cp:revision>186</cp:revision>
  <cp:lastPrinted>2019-02-20T19:12:38Z</cp:lastPrinted>
  <dcterms:created xsi:type="dcterms:W3CDTF">2012-08-22T01:19:49Z</dcterms:created>
  <dcterms:modified xsi:type="dcterms:W3CDTF">2019-02-20T19:24:15Z</dcterms:modified>
  <cp:category/>
</cp:coreProperties>
</file>